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71" r:id="rId12"/>
    <p:sldId id="267" r:id="rId13"/>
    <p:sldId id="268" r:id="rId14"/>
    <p:sldId id="272" r:id="rId15"/>
    <p:sldId id="273" r:id="rId16"/>
    <p:sldId id="269" r:id="rId17"/>
    <p:sldId id="274" r:id="rId18"/>
    <p:sldId id="275" r:id="rId19"/>
    <p:sldId id="286" r:id="rId20"/>
    <p:sldId id="287" r:id="rId21"/>
    <p:sldId id="270" r:id="rId22"/>
    <p:sldId id="276" r:id="rId23"/>
    <p:sldId id="257" r:id="rId24"/>
    <p:sldId id="278" r:id="rId25"/>
    <p:sldId id="279" r:id="rId26"/>
    <p:sldId id="280" r:id="rId27"/>
    <p:sldId id="285" r:id="rId28"/>
    <p:sldId id="281" r:id="rId29"/>
    <p:sldId id="283" r:id="rId30"/>
    <p:sldId id="284" r:id="rId31"/>
    <p:sldId id="277"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6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52581" y="332656"/>
            <a:ext cx="7772400" cy="1728192"/>
          </a:xfrm>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b="1" dirty="0" smtClean="0"/>
              <a:t>LA CORTE SUPREMA DE LOS EU, LISTA PARA APROBAR UNA LEY DOMINICAL</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2204864"/>
            <a:ext cx="6120680" cy="334314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827584" y="5661248"/>
            <a:ext cx="7776864" cy="830997"/>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400" b="1" dirty="0"/>
              <a:t>LEY DOMINICAL</a:t>
            </a:r>
            <a:r>
              <a:rPr lang="es-CO" sz="2400" b="1" dirty="0" smtClean="0"/>
              <a:t>:</a:t>
            </a:r>
          </a:p>
          <a:p>
            <a:pPr algn="ctr"/>
            <a:r>
              <a:rPr lang="es-CO" sz="2400" b="1" dirty="0" smtClean="0"/>
              <a:t> </a:t>
            </a:r>
            <a:r>
              <a:rPr lang="es-CO" sz="2400" b="1" dirty="0"/>
              <a:t>SE IMPONDRA MAS PRONTO DE LO QUE PENSAMOS.</a:t>
            </a:r>
          </a:p>
        </p:txBody>
      </p:sp>
    </p:spTree>
    <p:extLst>
      <p:ext uri="{BB962C8B-B14F-4D97-AF65-F5344CB8AC3E}">
        <p14:creationId xmlns:p14="http://schemas.microsoft.com/office/powerpoint/2010/main" val="922908120"/>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dirty="0"/>
              <a:t>LA CORTE SUPREMA DE LOS EU, LISTA PARA APROBAR UNA LEY DOMINICAL</a:t>
            </a:r>
          </a:p>
        </p:txBody>
      </p:sp>
      <p:sp>
        <p:nvSpPr>
          <p:cNvPr id="3" name="2 Marcador de contenido"/>
          <p:cNvSpPr>
            <a:spLocks noGrp="1"/>
          </p:cNvSpPr>
          <p:nvPr>
            <p:ph idx="1"/>
          </p:nvPr>
        </p:nvSpPr>
        <p:spPr>
          <a:xfrm>
            <a:off x="179512" y="1600200"/>
            <a:ext cx="8712968" cy="5069160"/>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dirty="0" smtClean="0"/>
              <a:t>22 de Abril de 2016. La </a:t>
            </a:r>
            <a:r>
              <a:rPr lang="es-CO" dirty="0"/>
              <a:t>Corte Suprema de los Estados Unidos de América es el tribunal de mayor rango existente en los Estados Unidos de América. Como tal, </a:t>
            </a:r>
            <a:r>
              <a:rPr lang="es-CO" u="sng" dirty="0"/>
              <a:t>la Corte es la cabeza del Poder Judicial de los Estados Unidos</a:t>
            </a:r>
            <a:r>
              <a:rPr lang="es-CO" dirty="0"/>
              <a:t>. </a:t>
            </a:r>
            <a:endParaRPr lang="es-CO" dirty="0" smtClean="0"/>
          </a:p>
          <a:p>
            <a:r>
              <a:rPr lang="es-CO" dirty="0" smtClean="0"/>
              <a:t>La </a:t>
            </a:r>
            <a:r>
              <a:rPr lang="es-CO" dirty="0"/>
              <a:t>Corte se compone de un juez presidente y ocho jueces asociados, que son nombrados por el presidente de los Estados Unidos y confirmados mediante el «consejo y consentimiento» del Senado de los Estados Unidos. </a:t>
            </a:r>
            <a:endParaRPr lang="es-CO" dirty="0" smtClean="0"/>
          </a:p>
          <a:p>
            <a:r>
              <a:rPr lang="es-CO" u="sng" dirty="0" smtClean="0"/>
              <a:t>Los </a:t>
            </a:r>
            <a:r>
              <a:rPr lang="es-CO" u="sng" dirty="0"/>
              <a:t>jueces nombrados del tribunal sirven de por vida</a:t>
            </a:r>
            <a:r>
              <a:rPr lang="es-CO" dirty="0"/>
              <a:t> y sólo pueden ser destituidos por el Congreso mediante un proceso de impugnación. </a:t>
            </a:r>
            <a:r>
              <a:rPr lang="es-CO" u="sng" dirty="0"/>
              <a:t>Los jueces pueden renunciar a su cargo por voluntad propia</a:t>
            </a:r>
            <a:r>
              <a:rPr lang="es-CO" dirty="0"/>
              <a:t>. Ningún juez ha sido removido de su cargo, </a:t>
            </a:r>
            <a:r>
              <a:rPr lang="es-CO" u="sng" dirty="0"/>
              <a:t>aunque muchos se han retirado o renunciado</a:t>
            </a:r>
            <a:r>
              <a:rPr lang="es-CO" dirty="0"/>
              <a:t>. </a:t>
            </a:r>
          </a:p>
        </p:txBody>
      </p:sp>
    </p:spTree>
    <p:extLst>
      <p:ext uri="{BB962C8B-B14F-4D97-AF65-F5344CB8AC3E}">
        <p14:creationId xmlns:p14="http://schemas.microsoft.com/office/powerpoint/2010/main" val="3923862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507288" cy="6264696"/>
          </a:xfrm>
          <a:solidFill>
            <a:schemeClr val="bg1">
              <a:lumMod val="85000"/>
            </a:schemeClr>
          </a:solidFill>
          <a:scene3d>
            <a:camera prst="orthographicFront"/>
            <a:lightRig rig="threePt" dir="t"/>
          </a:scene3d>
          <a:sp3d>
            <a:bevelT prst="convex"/>
          </a:sp3d>
        </p:spPr>
        <p:txBody>
          <a:bodyPr>
            <a:normAutofit fontScale="85000" lnSpcReduction="10000"/>
          </a:bodyPr>
          <a:lstStyle/>
          <a:p>
            <a:r>
              <a:rPr lang="es-CO" dirty="0"/>
              <a:t>La Corte Suprema es la única corte establecida por la Constitución de los Estados Unidos. Todos los demás tribunales han sido creados por el Congreso. La Corte posee la facultad de revisión judicial y la facultad de declarar inconstitucionales leyes federales o estatales y actos de los poderes ejecutivos federal y estatales. La Corte inició sus funciones por primera vez el 2 de febrero de 1790</a:t>
            </a:r>
            <a:r>
              <a:rPr lang="es-CO" dirty="0" smtClean="0"/>
              <a:t>.</a:t>
            </a:r>
          </a:p>
          <a:p>
            <a:pPr lvl="1"/>
            <a:endParaRPr lang="es-CO" dirty="0" smtClean="0">
              <a:solidFill>
                <a:srgbClr val="FF0000"/>
              </a:solidFill>
            </a:endParaRPr>
          </a:p>
          <a:p>
            <a:pPr lvl="1"/>
            <a:r>
              <a:rPr lang="es-CO" dirty="0" smtClean="0">
                <a:solidFill>
                  <a:srgbClr val="FF0000"/>
                </a:solidFill>
              </a:rPr>
              <a:t>Sus </a:t>
            </a:r>
            <a:r>
              <a:rPr lang="es-CO" dirty="0">
                <a:solidFill>
                  <a:srgbClr val="FF0000"/>
                </a:solidFill>
              </a:rPr>
              <a:t>decisiones no pueden ser apeladas…</a:t>
            </a:r>
            <a:r>
              <a:rPr lang="es-CO" dirty="0"/>
              <a:t> </a:t>
            </a:r>
            <a:r>
              <a:rPr lang="es-CO" dirty="0">
                <a:solidFill>
                  <a:srgbClr val="FF0000"/>
                </a:solidFill>
              </a:rPr>
              <a:t>Las decisiones de la Corte Suprema constituyen un precedente </a:t>
            </a:r>
            <a:r>
              <a:rPr lang="es-CO" dirty="0" smtClean="0">
                <a:solidFill>
                  <a:srgbClr val="FF0000"/>
                </a:solidFill>
              </a:rPr>
              <a:t>que </a:t>
            </a:r>
            <a:r>
              <a:rPr lang="es-CO" dirty="0">
                <a:solidFill>
                  <a:srgbClr val="FF0000"/>
                </a:solidFill>
              </a:rPr>
              <a:t>obliga a todas las demás cortes a respetarlas… </a:t>
            </a:r>
            <a:endParaRPr lang="es-CO" dirty="0" smtClean="0">
              <a:solidFill>
                <a:srgbClr val="FF0000"/>
              </a:solidFill>
            </a:endParaRPr>
          </a:p>
          <a:p>
            <a:pPr lvl="1"/>
            <a:r>
              <a:rPr lang="es-CO" u="sng" dirty="0" smtClean="0"/>
              <a:t>Cada </a:t>
            </a:r>
            <a:r>
              <a:rPr lang="es-CO" u="sng" dirty="0"/>
              <a:t>juez de la Corte tiene un voto en cada caso. </a:t>
            </a:r>
            <a:r>
              <a:rPr lang="es-CO" dirty="0">
                <a:solidFill>
                  <a:srgbClr val="FF0000"/>
                </a:solidFill>
              </a:rPr>
              <a:t>Cuando hay por lo menos cinco jueces a favor de alguna decisión, esa pasa a ser la opinión de la Corte que representa el precedente final</a:t>
            </a:r>
            <a:r>
              <a:rPr lang="es-CO" dirty="0"/>
              <a:t>… Ténganse en cuenta que sólo la decisión de la mayoría representa un precedente legal. </a:t>
            </a:r>
          </a:p>
          <a:p>
            <a:endParaRPr lang="es-CO" dirty="0"/>
          </a:p>
          <a:p>
            <a:endParaRPr lang="es-CO" dirty="0"/>
          </a:p>
        </p:txBody>
      </p:sp>
    </p:spTree>
    <p:extLst>
      <p:ext uri="{BB962C8B-B14F-4D97-AF65-F5344CB8AC3E}">
        <p14:creationId xmlns:p14="http://schemas.microsoft.com/office/powerpoint/2010/main" val="40426013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1"/>
          </a:solidFill>
        </p:spPr>
        <p:txBody>
          <a:bodyPr>
            <a:normAutofit fontScale="85000" lnSpcReduction="20000"/>
          </a:bodyPr>
          <a:lstStyle/>
          <a:p>
            <a:pPr marL="0" indent="0" algn="ctr">
              <a:buNone/>
            </a:pPr>
            <a:r>
              <a:rPr lang="es-CO" dirty="0">
                <a:solidFill>
                  <a:srgbClr val="FF0000"/>
                </a:solidFill>
              </a:rPr>
              <a:t>Esto significa que se requiere una mayoría simple de cinco personas para ganar</a:t>
            </a:r>
            <a:r>
              <a:rPr lang="es-CO" dirty="0"/>
              <a:t>. </a:t>
            </a:r>
            <a:endParaRPr lang="es-CO" dirty="0" smtClean="0"/>
          </a:p>
          <a:p>
            <a:pPr marL="0" indent="0" algn="ctr">
              <a:buNone/>
            </a:pPr>
            <a:r>
              <a:rPr lang="es-CO" dirty="0" smtClean="0"/>
              <a:t>Así </a:t>
            </a:r>
            <a:r>
              <a:rPr lang="es-CO" dirty="0"/>
              <a:t>fue por ejemplo en el caso reciente (hace apenas dos meses) cuando la Corte Suprema legalizó el matrimonio gay. “Con cinco votos a favor y cuatro en contra, el máximo tribunal estadounidense decidió que la Constitución requiere de los estados que lleven a cabo y reconozcan el matrimonio entre dos personas del mismo sexo</a:t>
            </a:r>
            <a:r>
              <a:rPr lang="es-CO" dirty="0" smtClean="0"/>
              <a:t>.”</a:t>
            </a:r>
            <a:endParaRPr lang="es-CO" dirty="0"/>
          </a:p>
          <a:p>
            <a:endParaRPr lang="es-CO" dirty="0"/>
          </a:p>
          <a:p>
            <a:pPr marL="0" indent="0" algn="ctr">
              <a:buNone/>
            </a:pPr>
            <a:r>
              <a:rPr lang="es-CO" dirty="0"/>
              <a:t>Como los papas del Vaticano, los jueces de la Corte Suprema de los EE.UU. sirven de por vida, pudiendo renunciar a su cargo por voluntad propia</a:t>
            </a:r>
            <a:r>
              <a:rPr lang="es-CO" dirty="0" smtClean="0"/>
              <a:t>.</a:t>
            </a:r>
          </a:p>
          <a:p>
            <a:pPr marL="0" indent="0" algn="ctr">
              <a:buNone/>
            </a:pPr>
            <a:r>
              <a:rPr lang="es-CO" dirty="0" smtClean="0">
                <a:solidFill>
                  <a:srgbClr val="FF0000"/>
                </a:solidFill>
              </a:rPr>
              <a:t> </a:t>
            </a:r>
            <a:r>
              <a:rPr lang="es-CO" dirty="0">
                <a:solidFill>
                  <a:srgbClr val="FF0000"/>
                </a:solidFill>
              </a:rPr>
              <a:t>Y tal como al obispo de Roma asignaron infalibilidad, también las decisiones de los jueces de la Corte Suprema no pueden ser apeladas</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15653951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rmAutofit fontScale="90000"/>
          </a:bodyPr>
          <a:lstStyle/>
          <a:p>
            <a:r>
              <a:rPr lang="es-CO" dirty="0" smtClean="0"/>
              <a:t>En la foto, el edificio de la suprema corte, y los nueve jueces en sesión.</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407" y="1988840"/>
            <a:ext cx="4032448" cy="3185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8132" y="1988839"/>
            <a:ext cx="3996444" cy="3185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83656" y="5373216"/>
            <a:ext cx="8280920" cy="1077218"/>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pPr algn="ctr"/>
            <a:r>
              <a:rPr lang="es-CO" sz="3200" b="1" dirty="0"/>
              <a:t>Sus decisiones son «inapelables</a:t>
            </a:r>
            <a:r>
              <a:rPr lang="es-CO" sz="3200" b="1" dirty="0" smtClean="0"/>
              <a:t>». </a:t>
            </a:r>
          </a:p>
          <a:p>
            <a:pPr algn="ctr"/>
            <a:r>
              <a:rPr lang="es-CO" sz="3200" b="1" dirty="0" smtClean="0"/>
              <a:t>Igual sucede con las decisiones del Papa.</a:t>
            </a:r>
            <a:endParaRPr lang="es-CO" sz="3200" b="1" dirty="0"/>
          </a:p>
        </p:txBody>
      </p:sp>
    </p:spTree>
    <p:extLst>
      <p:ext uri="{BB962C8B-B14F-4D97-AF65-F5344CB8AC3E}">
        <p14:creationId xmlns:p14="http://schemas.microsoft.com/office/powerpoint/2010/main" val="222577700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29600" cy="6153547"/>
          </a:xfrm>
          <a:solidFill>
            <a:schemeClr val="bg1"/>
          </a:solidFill>
        </p:spPr>
        <p:txBody>
          <a:bodyPr>
            <a:normAutofit fontScale="92500" lnSpcReduction="20000"/>
          </a:bodyPr>
          <a:lstStyle/>
          <a:p>
            <a:pPr marL="0" indent="0" algn="ctr">
              <a:buNone/>
            </a:pPr>
            <a:r>
              <a:rPr lang="es-CO" dirty="0"/>
              <a:t>Los Estados Unidos comenzaron su historia como una nación protestante. “Al momento de la Guerra de Independencia de los Estados Unidos [entre 1775 y 1783], </a:t>
            </a:r>
            <a:r>
              <a:rPr lang="es-CO" u="sng" dirty="0"/>
              <a:t>los católicos conformaban menos del 1% de la población de las Trece Colonias.</a:t>
            </a:r>
            <a:r>
              <a:rPr lang="es-CO" dirty="0"/>
              <a:t>” </a:t>
            </a:r>
          </a:p>
          <a:p>
            <a:pPr marL="0" indent="0" algn="ctr">
              <a:buNone/>
            </a:pPr>
            <a:endParaRPr lang="es-CO" dirty="0" smtClean="0">
              <a:solidFill>
                <a:srgbClr val="FF0000"/>
              </a:solidFill>
            </a:endParaRPr>
          </a:p>
          <a:p>
            <a:pPr marL="0" indent="0" algn="ctr">
              <a:buNone/>
            </a:pPr>
            <a:r>
              <a:rPr lang="es-CO" dirty="0" smtClean="0">
                <a:solidFill>
                  <a:srgbClr val="FF0000"/>
                </a:solidFill>
              </a:rPr>
              <a:t>Es </a:t>
            </a:r>
            <a:r>
              <a:rPr lang="es-CO" dirty="0">
                <a:solidFill>
                  <a:srgbClr val="FF0000"/>
                </a:solidFill>
              </a:rPr>
              <a:t>por eso que todos los primeros 24 jueces de la corte suprema, desde 1789 hasta 1836, eran todos protestantes de diferentes denominaciones. </a:t>
            </a:r>
            <a:endParaRPr lang="es-CO" dirty="0" smtClean="0">
              <a:solidFill>
                <a:srgbClr val="FF0000"/>
              </a:solidFill>
            </a:endParaRPr>
          </a:p>
          <a:p>
            <a:pPr marL="0" indent="0">
              <a:buNone/>
            </a:pPr>
            <a:endParaRPr lang="es-CO" dirty="0" smtClean="0"/>
          </a:p>
          <a:p>
            <a:pPr marL="0" indent="0" algn="ctr">
              <a:buNone/>
            </a:pPr>
            <a:r>
              <a:rPr lang="es-CO" dirty="0" smtClean="0"/>
              <a:t>En </a:t>
            </a:r>
            <a:r>
              <a:rPr lang="es-CO" dirty="0"/>
              <a:t>1836 se nombró por primera vez un juez católico a la corte suprema. </a:t>
            </a:r>
            <a:r>
              <a:rPr lang="es-CO" u="sng" dirty="0"/>
              <a:t>Los siguientes 29 jueces de la corte suprema, desde 1837 hasta 1894, eran nuevamente todos protestantes de diferentes denominaciones</a:t>
            </a:r>
            <a:r>
              <a:rPr lang="es-CO" dirty="0"/>
              <a:t>. </a:t>
            </a:r>
          </a:p>
        </p:txBody>
      </p:sp>
    </p:spTree>
    <p:extLst>
      <p:ext uri="{BB962C8B-B14F-4D97-AF65-F5344CB8AC3E}">
        <p14:creationId xmlns:p14="http://schemas.microsoft.com/office/powerpoint/2010/main" val="10893908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6408712"/>
          </a:xfrm>
          <a:solidFill>
            <a:schemeClr val="bg1"/>
          </a:solidFill>
        </p:spPr>
        <p:txBody>
          <a:bodyPr>
            <a:normAutofit fontScale="77500" lnSpcReduction="20000"/>
          </a:bodyPr>
          <a:lstStyle/>
          <a:p>
            <a:pPr marL="0" indent="0" algn="ctr">
              <a:buNone/>
            </a:pPr>
            <a:r>
              <a:rPr lang="es-CO" dirty="0"/>
              <a:t>En 1894 se nombró por segunda vez un juez católico a la corte suprema y cuatro años más tarde, en 1898, por tercera vez un juez católico. En esa época hubo entonces por primera vez dos jueces católicos que sirvieron juntos durante 23 años en esa institución hasta que en 1921 falleció el primero de ellos. El segundo falleció cuatro años más tarde. </a:t>
            </a:r>
            <a:endParaRPr lang="es-CO" dirty="0" smtClean="0"/>
          </a:p>
          <a:p>
            <a:pPr marL="0" indent="0" algn="ctr">
              <a:buNone/>
            </a:pPr>
            <a:r>
              <a:rPr lang="es-CO" dirty="0" smtClean="0">
                <a:solidFill>
                  <a:srgbClr val="FF0000"/>
                </a:solidFill>
              </a:rPr>
              <a:t>Los </a:t>
            </a:r>
            <a:r>
              <a:rPr lang="es-CO" dirty="0">
                <a:solidFill>
                  <a:srgbClr val="FF0000"/>
                </a:solidFill>
              </a:rPr>
              <a:t>siguientes 9 jueces nombrados fueron nuevamente solo protestantes de diferentes denominaciones hasta 1916, </a:t>
            </a:r>
            <a:r>
              <a:rPr lang="es-CO" u="sng" dirty="0">
                <a:solidFill>
                  <a:srgbClr val="FF0000"/>
                </a:solidFill>
              </a:rPr>
              <a:t>cuando se nombró el primer juez judío a la Corte Suprema</a:t>
            </a:r>
            <a:r>
              <a:rPr lang="es-CO" dirty="0">
                <a:solidFill>
                  <a:srgbClr val="FF0000"/>
                </a:solidFill>
              </a:rPr>
              <a:t>. Los siguientes 3 eran nuevamente protestantes. </a:t>
            </a:r>
            <a:r>
              <a:rPr lang="es-CO" u="sng" dirty="0">
                <a:solidFill>
                  <a:srgbClr val="FF0000"/>
                </a:solidFill>
              </a:rPr>
              <a:t>En 1923 se nombró el cuarto juez católico. </a:t>
            </a:r>
            <a:r>
              <a:rPr lang="es-CO" dirty="0">
                <a:solidFill>
                  <a:srgbClr val="FF0000"/>
                </a:solidFill>
              </a:rPr>
              <a:t>Los siguientes 3 eran nuevamente protestantes. Y en 1932 se nombró por segunda vez a un judío, seguido por dos protestantes, un tercer judío y otro protestante. </a:t>
            </a:r>
            <a:endParaRPr lang="es-CO" dirty="0" smtClean="0">
              <a:solidFill>
                <a:srgbClr val="FF0000"/>
              </a:solidFill>
            </a:endParaRPr>
          </a:p>
          <a:p>
            <a:pPr marL="0" indent="0" algn="ctr">
              <a:buNone/>
            </a:pPr>
            <a:r>
              <a:rPr lang="es-CO" u="sng" dirty="0" smtClean="0"/>
              <a:t>Entonces </a:t>
            </a:r>
            <a:r>
              <a:rPr lang="es-CO" u="sng" dirty="0"/>
              <a:t>en 1940 se nombró por quinta vez a un juez católico</a:t>
            </a:r>
            <a:r>
              <a:rPr lang="es-CO" dirty="0"/>
              <a:t>. Los siguientes seis nombramientos eran nuevamente de protestantes. </a:t>
            </a:r>
            <a:r>
              <a:rPr lang="es-CO" u="sng" dirty="0"/>
              <a:t>En 1949 se nombró al sexto juez católico</a:t>
            </a:r>
            <a:r>
              <a:rPr lang="es-CO" dirty="0"/>
              <a:t>, seguido por dos protestantes. </a:t>
            </a:r>
            <a:r>
              <a:rPr lang="es-CO" u="sng" dirty="0"/>
              <a:t>En 1956 se nombró al séptimo juez católico</a:t>
            </a:r>
            <a:r>
              <a:rPr lang="es-CO" dirty="0"/>
              <a:t>. Los siguientes tres eran protestantes, </a:t>
            </a:r>
            <a:r>
              <a:rPr lang="es-CO" u="sng" dirty="0"/>
              <a:t>seguidos por dos judíos en 1962 y 1969</a:t>
            </a:r>
            <a:r>
              <a:rPr lang="es-CO" dirty="0"/>
              <a:t>. Desde entonces hasta 1975 se nombraron 8 jueces protestantes. </a:t>
            </a:r>
          </a:p>
          <a:p>
            <a:endParaRPr lang="es-CO" dirty="0"/>
          </a:p>
        </p:txBody>
      </p:sp>
    </p:spTree>
    <p:extLst>
      <p:ext uri="{BB962C8B-B14F-4D97-AF65-F5344CB8AC3E}">
        <p14:creationId xmlns:p14="http://schemas.microsoft.com/office/powerpoint/2010/main" val="157417698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solidFill>
        </p:spPr>
        <p:txBody>
          <a:bodyPr>
            <a:normAutofit fontScale="85000" lnSpcReduction="10000"/>
          </a:bodyPr>
          <a:lstStyle/>
          <a:p>
            <a:r>
              <a:rPr lang="es-CO" dirty="0"/>
              <a:t>En total hasta aquí, desde la fundación de la Corte Suprema en 1789 hasta 1975, abarcando 186 años de historia de EE.UU</a:t>
            </a:r>
            <a:r>
              <a:rPr lang="es-CO" dirty="0" smtClean="0"/>
              <a:t>. </a:t>
            </a:r>
            <a:endParaRPr lang="es-CO" dirty="0"/>
          </a:p>
          <a:p>
            <a:endParaRPr lang="es-CO" dirty="0"/>
          </a:p>
          <a:p>
            <a:pPr lvl="1"/>
            <a:r>
              <a:rPr lang="es-CO" sz="3800" b="1" dirty="0">
                <a:solidFill>
                  <a:srgbClr val="FF0000"/>
                </a:solidFill>
              </a:rPr>
              <a:t>90 jueces protestantes (88.2%)</a:t>
            </a:r>
          </a:p>
          <a:p>
            <a:pPr lvl="1"/>
            <a:r>
              <a:rPr lang="es-CO" sz="3800" b="1" dirty="0">
                <a:solidFill>
                  <a:srgbClr val="FF0000"/>
                </a:solidFill>
              </a:rPr>
              <a:t>7 jueces católicos (6.9%)</a:t>
            </a:r>
          </a:p>
          <a:p>
            <a:pPr lvl="1"/>
            <a:r>
              <a:rPr lang="es-CO" sz="3800" b="1" dirty="0">
                <a:solidFill>
                  <a:srgbClr val="FF0000"/>
                </a:solidFill>
              </a:rPr>
              <a:t>5 judíos (4.9%)</a:t>
            </a:r>
          </a:p>
          <a:p>
            <a:endParaRPr lang="es-CO" dirty="0"/>
          </a:p>
          <a:p>
            <a:r>
              <a:rPr lang="es-CO" dirty="0"/>
              <a:t>Durante estos 186 años los protestantes siempre representaban la mayoría en la Corte Suprema de EE.UU. </a:t>
            </a:r>
            <a:r>
              <a:rPr lang="es-CO" b="1" dirty="0"/>
              <a:t>A medida que fue pasando el tiempo, la demografía religiosa cambió en los EE.UU. y la religión católica romana llegó a ser la denominación cristiana más grande de esa </a:t>
            </a:r>
            <a:r>
              <a:rPr lang="es-CO" b="1" dirty="0" smtClean="0"/>
              <a:t>nación.</a:t>
            </a:r>
            <a:endParaRPr lang="es-CO" b="1" dirty="0"/>
          </a:p>
        </p:txBody>
      </p:sp>
    </p:spTree>
    <p:extLst>
      <p:ext uri="{BB962C8B-B14F-4D97-AF65-F5344CB8AC3E}">
        <p14:creationId xmlns:p14="http://schemas.microsoft.com/office/powerpoint/2010/main" val="3853999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1000"/>
                                        <p:tgtEl>
                                          <p:spTgt spid="3">
                                            <p:txEl>
                                              <p:pRg st="6" end="6"/>
                                            </p:txEl>
                                          </p:spTgt>
                                        </p:tgtEl>
                                      </p:cBhvr>
                                    </p:animEffect>
                                    <p:anim calcmode="lin" valueType="num">
                                      <p:cBhvr>
                                        <p:cTn id="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0"/>
            <a:ext cx="8784976" cy="6858000"/>
          </a:xfrm>
          <a:solidFill>
            <a:schemeClr val="bg1"/>
          </a:solidFill>
        </p:spPr>
        <p:txBody>
          <a:bodyPr>
            <a:normAutofit fontScale="70000" lnSpcReduction="20000"/>
          </a:bodyPr>
          <a:lstStyle/>
          <a:p>
            <a:r>
              <a:rPr lang="es-CO" dirty="0"/>
              <a:t>La Corte Suprema actual de los EE.UU. desde 1986, hasta 2015, abarcando los último 30 años de la historia de EE.UU.:</a:t>
            </a:r>
          </a:p>
          <a:p>
            <a:endParaRPr lang="es-CO" dirty="0"/>
          </a:p>
          <a:p>
            <a:pPr lvl="1"/>
            <a:r>
              <a:rPr lang="es-CO" dirty="0"/>
              <a:t>En 1986 Ronald </a:t>
            </a:r>
            <a:r>
              <a:rPr lang="es-CO" dirty="0" smtClean="0"/>
              <a:t>Reagan, </a:t>
            </a:r>
            <a:r>
              <a:rPr lang="es-CO" u="sng" dirty="0" smtClean="0"/>
              <a:t>presbiterianismo,</a:t>
            </a:r>
            <a:r>
              <a:rPr lang="es-CO" dirty="0" smtClean="0"/>
              <a:t> </a:t>
            </a:r>
            <a:r>
              <a:rPr lang="es-CO" dirty="0"/>
              <a:t>nombró a Antonin Scalia (Católico Romano)</a:t>
            </a:r>
          </a:p>
          <a:p>
            <a:pPr lvl="1"/>
            <a:r>
              <a:rPr lang="es-CO" dirty="0"/>
              <a:t>En 1988 Ronald </a:t>
            </a:r>
            <a:r>
              <a:rPr lang="es-CO" dirty="0" smtClean="0"/>
              <a:t>Reagan</a:t>
            </a:r>
            <a:r>
              <a:rPr lang="es-CO" dirty="0"/>
              <a:t>, </a:t>
            </a:r>
            <a:r>
              <a:rPr lang="es-CO" u="sng" dirty="0" smtClean="0"/>
              <a:t>presbiterianismo</a:t>
            </a:r>
            <a:r>
              <a:rPr lang="es-CO" dirty="0" smtClean="0"/>
              <a:t>, nombró </a:t>
            </a:r>
            <a:r>
              <a:rPr lang="es-CO" dirty="0"/>
              <a:t>a Anthony Kennedy (Católico Romano)</a:t>
            </a:r>
          </a:p>
          <a:p>
            <a:pPr lvl="1"/>
            <a:r>
              <a:rPr lang="es-CO" dirty="0"/>
              <a:t>En 1991 George H. W. </a:t>
            </a:r>
            <a:r>
              <a:rPr lang="es-CO" dirty="0" smtClean="0"/>
              <a:t>Bush, </a:t>
            </a:r>
            <a:r>
              <a:rPr lang="es-CO" u="sng" dirty="0" smtClean="0"/>
              <a:t>metodista</a:t>
            </a:r>
            <a:r>
              <a:rPr lang="es-CO" dirty="0" smtClean="0"/>
              <a:t>, nombró </a:t>
            </a:r>
            <a:r>
              <a:rPr lang="es-CO" dirty="0"/>
              <a:t>a Clarence Thomas (Católico Romano)</a:t>
            </a:r>
          </a:p>
          <a:p>
            <a:pPr lvl="1"/>
            <a:r>
              <a:rPr lang="es-CO" dirty="0"/>
              <a:t>En 1993 Bill </a:t>
            </a:r>
            <a:r>
              <a:rPr lang="es-CO" dirty="0" smtClean="0"/>
              <a:t>Clinton, </a:t>
            </a:r>
            <a:r>
              <a:rPr lang="es-CO" u="sng" dirty="0" smtClean="0"/>
              <a:t>Bautista,</a:t>
            </a:r>
            <a:r>
              <a:rPr lang="es-CO" dirty="0" smtClean="0"/>
              <a:t> </a:t>
            </a:r>
            <a:r>
              <a:rPr lang="es-CO" dirty="0"/>
              <a:t>nombró a Ruth Bader Ginsberg (Judía)</a:t>
            </a:r>
          </a:p>
          <a:p>
            <a:pPr lvl="1"/>
            <a:r>
              <a:rPr lang="es-CO" dirty="0"/>
              <a:t>En 1994 Bill </a:t>
            </a:r>
            <a:r>
              <a:rPr lang="es-CO" dirty="0" smtClean="0"/>
              <a:t>Clinton, </a:t>
            </a:r>
            <a:r>
              <a:rPr lang="es-CO" u="sng" dirty="0" smtClean="0"/>
              <a:t>Bautista</a:t>
            </a:r>
            <a:r>
              <a:rPr lang="es-CO" dirty="0" smtClean="0"/>
              <a:t>, </a:t>
            </a:r>
            <a:r>
              <a:rPr lang="es-CO" dirty="0"/>
              <a:t>nombró a Stephen Breyer (Judío)</a:t>
            </a:r>
          </a:p>
          <a:p>
            <a:pPr lvl="1"/>
            <a:r>
              <a:rPr lang="es-CO" dirty="0"/>
              <a:t>En 2005 George W. </a:t>
            </a:r>
            <a:r>
              <a:rPr lang="es-CO" dirty="0" smtClean="0"/>
              <a:t>Bush, </a:t>
            </a:r>
            <a:r>
              <a:rPr lang="es-CO" u="sng" dirty="0" smtClean="0"/>
              <a:t>metodista</a:t>
            </a:r>
            <a:r>
              <a:rPr lang="es-CO" dirty="0" smtClean="0"/>
              <a:t>, nombró </a:t>
            </a:r>
            <a:r>
              <a:rPr lang="es-CO" dirty="0"/>
              <a:t>a John G. Roberts (Católico Romano)</a:t>
            </a:r>
          </a:p>
          <a:p>
            <a:pPr lvl="1"/>
            <a:r>
              <a:rPr lang="es-CO" dirty="0"/>
              <a:t>En 2006 George W. </a:t>
            </a:r>
            <a:r>
              <a:rPr lang="es-CO" dirty="0" smtClean="0"/>
              <a:t>Bush, </a:t>
            </a:r>
            <a:r>
              <a:rPr lang="es-CO" u="sng" dirty="0" smtClean="0"/>
              <a:t>metodista</a:t>
            </a:r>
            <a:r>
              <a:rPr lang="es-CO" dirty="0" smtClean="0"/>
              <a:t>,  </a:t>
            </a:r>
            <a:r>
              <a:rPr lang="es-CO" dirty="0"/>
              <a:t>nombró a Samuel Alito (Católico Romano)</a:t>
            </a:r>
          </a:p>
          <a:p>
            <a:pPr lvl="1"/>
            <a:r>
              <a:rPr lang="es-CO" dirty="0"/>
              <a:t>En 2009 Barack </a:t>
            </a:r>
            <a:r>
              <a:rPr lang="es-CO" dirty="0" smtClean="0"/>
              <a:t>Obama, </a:t>
            </a:r>
            <a:r>
              <a:rPr lang="es-CO" u="sng" dirty="0" smtClean="0"/>
              <a:t>protestante</a:t>
            </a:r>
            <a:r>
              <a:rPr lang="es-CO" dirty="0" smtClean="0"/>
              <a:t>,  </a:t>
            </a:r>
            <a:r>
              <a:rPr lang="es-CO" dirty="0"/>
              <a:t>nombró a Sonia Sotomayor (Católico Romano)</a:t>
            </a:r>
          </a:p>
          <a:p>
            <a:pPr lvl="1"/>
            <a:r>
              <a:rPr lang="es-CO" dirty="0"/>
              <a:t>En 2010 Barack </a:t>
            </a:r>
            <a:r>
              <a:rPr lang="es-CO" dirty="0" smtClean="0"/>
              <a:t>Obama, </a:t>
            </a:r>
            <a:r>
              <a:rPr lang="es-CO" u="sng" dirty="0" smtClean="0"/>
              <a:t>protestante</a:t>
            </a:r>
            <a:r>
              <a:rPr lang="es-CO" dirty="0" smtClean="0"/>
              <a:t>,  </a:t>
            </a:r>
            <a:r>
              <a:rPr lang="es-CO" dirty="0"/>
              <a:t>nombró a Elena Kagan (Judío</a:t>
            </a:r>
            <a:r>
              <a:rPr lang="es-CO" dirty="0" smtClean="0"/>
              <a:t>)</a:t>
            </a:r>
            <a:endParaRPr lang="es-CO" dirty="0"/>
          </a:p>
          <a:p>
            <a:pPr lvl="1"/>
            <a:endParaRPr lang="es-CO" dirty="0"/>
          </a:p>
          <a:p>
            <a:pPr lvl="1"/>
            <a:r>
              <a:rPr lang="es-CO" sz="3100" b="1" dirty="0">
                <a:solidFill>
                  <a:srgbClr val="FF0000"/>
                </a:solidFill>
              </a:rPr>
              <a:t>6 jueces católicos (66.7%)</a:t>
            </a:r>
          </a:p>
          <a:p>
            <a:pPr lvl="1"/>
            <a:r>
              <a:rPr lang="es-CO" sz="3100" b="1" dirty="0">
                <a:solidFill>
                  <a:srgbClr val="FF0000"/>
                </a:solidFill>
              </a:rPr>
              <a:t>3 jueces judíos (33.3%)</a:t>
            </a:r>
          </a:p>
          <a:p>
            <a:pPr lvl="1"/>
            <a:r>
              <a:rPr lang="es-CO" sz="3100" b="1" dirty="0">
                <a:solidFill>
                  <a:srgbClr val="FF0000"/>
                </a:solidFill>
              </a:rPr>
              <a:t>0 jueces protestantes (0.0</a:t>
            </a:r>
            <a:r>
              <a:rPr lang="es-CO" sz="3100" b="1" dirty="0" smtClean="0">
                <a:solidFill>
                  <a:srgbClr val="FF0000"/>
                </a:solidFill>
              </a:rPr>
              <a:t>%)</a:t>
            </a:r>
            <a:endParaRPr lang="es-CO" sz="3100" b="1" dirty="0">
              <a:solidFill>
                <a:srgbClr val="FF0000"/>
              </a:solidFill>
            </a:endParaRPr>
          </a:p>
          <a:p>
            <a:pPr lvl="1"/>
            <a:endParaRPr lang="es-CO" dirty="0"/>
          </a:p>
          <a:p>
            <a:pPr lvl="1"/>
            <a:endParaRPr lang="es-CO" dirty="0"/>
          </a:p>
        </p:txBody>
      </p:sp>
    </p:spTree>
    <p:extLst>
      <p:ext uri="{BB962C8B-B14F-4D97-AF65-F5344CB8AC3E}">
        <p14:creationId xmlns:p14="http://schemas.microsoft.com/office/powerpoint/2010/main" val="129756158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solidFill>
        </p:spPr>
        <p:txBody>
          <a:bodyPr>
            <a:normAutofit fontScale="92500" lnSpcReduction="20000"/>
          </a:bodyPr>
          <a:lstStyle/>
          <a:p>
            <a:pPr marL="0" indent="0" algn="ctr">
              <a:buNone/>
            </a:pPr>
            <a:r>
              <a:rPr lang="es-CO" dirty="0"/>
              <a:t>!Por primera vez en la historia de los Estados Unidos de América no hay ni siquiera un juez protestante en la Corte Suprema de esa nación ex protestante! </a:t>
            </a:r>
            <a:endParaRPr lang="es-CO" dirty="0" smtClean="0"/>
          </a:p>
          <a:p>
            <a:pPr marL="0" indent="0" algn="ctr">
              <a:buNone/>
            </a:pPr>
            <a:endParaRPr lang="es-CO" dirty="0" smtClean="0"/>
          </a:p>
          <a:p>
            <a:pPr marL="0" indent="0" algn="ctr">
              <a:buNone/>
            </a:pPr>
            <a:r>
              <a:rPr lang="es-CO" dirty="0" smtClean="0"/>
              <a:t>Los </a:t>
            </a:r>
            <a:r>
              <a:rPr lang="es-CO" dirty="0"/>
              <a:t>últimos cinco presidentes de esa nación decidieron nombrar solo a católicos (6) o a judíos (3). Los republicanos Reagan y Bush (padre e hijo) nombraron solo a católicos. Y los demócratas Clinton solo a judíos y Obama a una católica y una judía. </a:t>
            </a:r>
            <a:endParaRPr lang="es-CO" dirty="0" smtClean="0"/>
          </a:p>
          <a:p>
            <a:pPr marL="0" indent="0" algn="ctr">
              <a:buNone/>
            </a:pPr>
            <a:endParaRPr lang="es-CO" dirty="0" smtClean="0"/>
          </a:p>
          <a:p>
            <a:pPr marL="0" indent="0" algn="ctr">
              <a:buNone/>
            </a:pPr>
            <a:r>
              <a:rPr lang="es-CO" dirty="0" smtClean="0"/>
              <a:t>Lo que se nota aquí es una alianza entre las dos bestias descritas en Apoc.13:1-10, 11-17. El Vaticano, vs EU.</a:t>
            </a:r>
            <a:endParaRPr lang="es-CO" dirty="0"/>
          </a:p>
        </p:txBody>
      </p:sp>
    </p:spTree>
    <p:extLst>
      <p:ext uri="{BB962C8B-B14F-4D97-AF65-F5344CB8AC3E}">
        <p14:creationId xmlns:p14="http://schemas.microsoft.com/office/powerpoint/2010/main" val="147518265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14202"/>
          </a:xfrm>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smtClean="0"/>
              <a:t>EU y el Vaticano unidos con un salo propósito: </a:t>
            </a:r>
            <a:br>
              <a:rPr lang="es-CO" b="1" dirty="0" smtClean="0"/>
            </a:br>
            <a:r>
              <a:rPr lang="es-CO" b="1" dirty="0" smtClean="0"/>
              <a:t>Establecer La Ley Dominical.</a:t>
            </a:r>
            <a:endParaRPr lang="es-CO"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7634" y="2348880"/>
            <a:ext cx="3888432" cy="338286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8766" y="2348880"/>
            <a:ext cx="3867690" cy="338286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67634" y="5796498"/>
            <a:ext cx="8036814" cy="923330"/>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5400" b="1" dirty="0" smtClean="0"/>
              <a:t>Protestantes </a:t>
            </a:r>
            <a:r>
              <a:rPr lang="es-CO" sz="5400" b="1" dirty="0"/>
              <a:t>y </a:t>
            </a:r>
            <a:r>
              <a:rPr lang="es-CO" sz="5400" b="1" dirty="0" smtClean="0"/>
              <a:t>Católicos</a:t>
            </a:r>
            <a:endParaRPr lang="es-CO" sz="5400" b="1" dirty="0"/>
          </a:p>
        </p:txBody>
      </p:sp>
    </p:spTree>
    <p:extLst>
      <p:ext uri="{BB962C8B-B14F-4D97-AF65-F5344CB8AC3E}">
        <p14:creationId xmlns:p14="http://schemas.microsoft.com/office/powerpoint/2010/main" val="42978307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lgn="ctr">
              <a:buNone/>
            </a:pPr>
            <a:endParaRPr lang="es-CO" dirty="0" smtClean="0"/>
          </a:p>
          <a:p>
            <a:pPr marL="0" indent="0" algn="ctr">
              <a:buNone/>
            </a:pPr>
            <a:r>
              <a:rPr lang="es-CO" dirty="0" smtClean="0"/>
              <a:t>Como </a:t>
            </a:r>
            <a:r>
              <a:rPr lang="es-CO" dirty="0"/>
              <a:t>vimos en los análisis anteriores, en toda la historia de la Corte Suprema (226 años hasta ahora) hubo en total 77 años sin ningún católico en la Corte Suprema. </a:t>
            </a:r>
            <a:endParaRPr lang="es-CO" dirty="0" smtClean="0"/>
          </a:p>
          <a:p>
            <a:pPr marL="0" indent="0" algn="ctr">
              <a:buNone/>
            </a:pPr>
            <a:endParaRPr lang="es-CO" dirty="0" smtClean="0"/>
          </a:p>
          <a:p>
            <a:pPr marL="0" indent="0" algn="ctr">
              <a:buNone/>
            </a:pPr>
            <a:r>
              <a:rPr lang="es-CO" dirty="0" smtClean="0"/>
              <a:t>En </a:t>
            </a:r>
            <a:r>
              <a:rPr lang="es-CO" dirty="0"/>
              <a:t>total, durante otros 77 años, hubo siempre solo un católico en la Corte Suprema. En total, durante 28 años, hubo dos católicos en la Corte Suprema. En los últimos 30 años observamos un crecimiento progresivo de presencia católica en la Corte Suprema de los EE.UU. </a:t>
            </a:r>
            <a:endParaRPr lang="es-CO" dirty="0" smtClean="0"/>
          </a:p>
          <a:p>
            <a:pPr marL="0" indent="0" algn="ctr">
              <a:buNone/>
            </a:pPr>
            <a:endParaRPr lang="es-CO" dirty="0" smtClean="0"/>
          </a:p>
          <a:p>
            <a:pPr marL="0" indent="0" algn="ctr">
              <a:buNone/>
            </a:pPr>
            <a:r>
              <a:rPr lang="es-CO" dirty="0" smtClean="0"/>
              <a:t>Durante </a:t>
            </a:r>
            <a:r>
              <a:rPr lang="es-CO" dirty="0"/>
              <a:t>16 de estos últimos 25 años hubo 3 católicos en la Corte Suprema, entonces durante un año 4, durante tres años 5 y durante los últimos seis años 6</a:t>
            </a:r>
            <a:r>
              <a:rPr lang="es-CO" dirty="0" smtClean="0"/>
              <a:t>. </a:t>
            </a:r>
            <a:endParaRPr lang="es-CO" dirty="0"/>
          </a:p>
        </p:txBody>
      </p:sp>
    </p:spTree>
    <p:extLst>
      <p:ext uri="{BB962C8B-B14F-4D97-AF65-F5344CB8AC3E}">
        <p14:creationId xmlns:p14="http://schemas.microsoft.com/office/powerpoint/2010/main" val="81435434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2"/>
          </a:solidFill>
          <a:scene3d>
            <a:camera prst="orthographicFront"/>
            <a:lightRig rig="threePt" dir="t"/>
          </a:scene3d>
          <a:sp3d>
            <a:bevelT w="165100" prst="coolSlant"/>
          </a:sp3d>
        </p:spPr>
        <p:txBody>
          <a:bodyPr>
            <a:normAutofit fontScale="92500" lnSpcReduction="10000"/>
          </a:bodyPr>
          <a:lstStyle/>
          <a:p>
            <a:pPr marL="0" indent="0" algn="ctr">
              <a:buNone/>
            </a:pPr>
            <a:r>
              <a:rPr lang="es-CO" sz="3000" dirty="0"/>
              <a:t>El 26 de junio 2015, la Corte Suprema de EE.UU. (ahora mayoritariamente católica) aprobó el matrimonio homosexual en todo el país</a:t>
            </a:r>
            <a:r>
              <a:rPr lang="es-CO" sz="3000" dirty="0" smtClean="0"/>
              <a:t>.</a:t>
            </a:r>
          </a:p>
          <a:p>
            <a:pPr marL="0" indent="0" algn="ctr">
              <a:buNone/>
            </a:pPr>
            <a:r>
              <a:rPr lang="es-CO" sz="3000" dirty="0" smtClean="0"/>
              <a:t> </a:t>
            </a:r>
          </a:p>
          <a:p>
            <a:pPr marL="0" indent="0" algn="ctr">
              <a:buNone/>
            </a:pPr>
            <a:r>
              <a:rPr lang="es-CO" sz="3000" dirty="0" smtClean="0"/>
              <a:t>Esto es, hombre con hombre y mujer con mujer. Al estilo antediluviano, y como se practicaba en Sodoma y Gomorra. </a:t>
            </a:r>
          </a:p>
          <a:p>
            <a:pPr marL="0" indent="0" algn="ctr">
              <a:buNone/>
            </a:pPr>
            <a:r>
              <a:rPr lang="es-CO" sz="3000" dirty="0" smtClean="0"/>
              <a:t>Cumpliendo la profecía dicha por el Mismo Jesús</a:t>
            </a:r>
            <a:r>
              <a:rPr lang="es-CO" sz="3000" dirty="0"/>
              <a:t>: </a:t>
            </a:r>
            <a:r>
              <a:rPr lang="es-CO" dirty="0" smtClean="0"/>
              <a:t>«</a:t>
            </a:r>
            <a:r>
              <a:rPr lang="es-CO" sz="3000" dirty="0" smtClean="0">
                <a:latin typeface="Agency FB" pitchFamily="34" charset="0"/>
              </a:rPr>
              <a:t>Mas </a:t>
            </a:r>
            <a:r>
              <a:rPr lang="es-CO" sz="3000" dirty="0">
                <a:latin typeface="Agency FB" pitchFamily="34" charset="0"/>
              </a:rPr>
              <a:t>como en los días de Noé, así será la venida del Hijo del Hombre. </a:t>
            </a:r>
            <a:r>
              <a:rPr lang="es-CO" sz="3000" dirty="0" smtClean="0">
                <a:latin typeface="Agency FB" pitchFamily="34" charset="0"/>
              </a:rPr>
              <a:t>38 </a:t>
            </a:r>
            <a:r>
              <a:rPr lang="es-CO" sz="3000" dirty="0">
                <a:latin typeface="Agency FB" pitchFamily="34" charset="0"/>
              </a:rPr>
              <a:t>Porque como en los días antes del diluvio estaban comiendo y bebiendo, casándose y dando en casamiento, hasta el día en que Noé entró en el arca</a:t>
            </a:r>
            <a:r>
              <a:rPr lang="es-CO" sz="3000" dirty="0" smtClean="0">
                <a:latin typeface="Agency FB" pitchFamily="34" charset="0"/>
              </a:rPr>
              <a:t>, </a:t>
            </a:r>
            <a:r>
              <a:rPr lang="es-CO" sz="3000" dirty="0">
                <a:latin typeface="Agency FB" pitchFamily="34" charset="0"/>
              </a:rPr>
              <a:t>39 y no entendieron hasta que vino el diluvio y se los llevó a todos, así será también la venida del Hijo del </a:t>
            </a:r>
            <a:r>
              <a:rPr lang="es-CO" sz="3000" dirty="0" smtClean="0">
                <a:latin typeface="Agency FB" pitchFamily="34" charset="0"/>
              </a:rPr>
              <a:t>Hombre»</a:t>
            </a:r>
            <a:r>
              <a:rPr lang="es-CO" dirty="0" smtClean="0"/>
              <a:t>. </a:t>
            </a:r>
          </a:p>
          <a:p>
            <a:pPr marL="0" indent="0" algn="ctr">
              <a:buNone/>
            </a:pPr>
            <a:r>
              <a:rPr lang="es-CO" dirty="0" smtClean="0"/>
              <a:t> </a:t>
            </a:r>
            <a:r>
              <a:rPr lang="es-CO" sz="3000" dirty="0" smtClean="0">
                <a:solidFill>
                  <a:srgbClr val="FF0000"/>
                </a:solidFill>
              </a:rPr>
              <a:t>(Mat.24:37-39).</a:t>
            </a:r>
          </a:p>
        </p:txBody>
      </p:sp>
    </p:spTree>
    <p:extLst>
      <p:ext uri="{BB962C8B-B14F-4D97-AF65-F5344CB8AC3E}">
        <p14:creationId xmlns:p14="http://schemas.microsoft.com/office/powerpoint/2010/main" val="27007993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712968" cy="6480720"/>
          </a:xfrm>
          <a:solidFill>
            <a:schemeClr val="bg1"/>
          </a:solidFill>
        </p:spPr>
        <p:txBody>
          <a:bodyPr>
            <a:normAutofit fontScale="77500" lnSpcReduction="20000"/>
          </a:bodyPr>
          <a:lstStyle/>
          <a:p>
            <a:pPr marL="0" indent="0" algn="ctr">
              <a:buNone/>
            </a:pPr>
            <a:r>
              <a:rPr lang="es-CO" dirty="0"/>
              <a:t>De esta manera esa nación, que comenzó como una nación cristiana protestante basada en la palabra de Dios, terminó de caer en la “sodomía”, condenada en las Sagradas Escrituras como pecaminosas relaciones sexuales contra naturaleza. </a:t>
            </a:r>
            <a:endParaRPr lang="es-CO" dirty="0" smtClean="0"/>
          </a:p>
          <a:p>
            <a:pPr marL="0" indent="0" algn="ctr">
              <a:buNone/>
            </a:pPr>
            <a:endParaRPr lang="es-CO" dirty="0" smtClean="0">
              <a:solidFill>
                <a:srgbClr val="FF0000"/>
              </a:solidFill>
            </a:endParaRPr>
          </a:p>
          <a:p>
            <a:pPr marL="0" indent="0" algn="ctr">
              <a:buNone/>
            </a:pPr>
            <a:r>
              <a:rPr lang="es-CO" dirty="0" smtClean="0">
                <a:solidFill>
                  <a:srgbClr val="FF0000"/>
                </a:solidFill>
              </a:rPr>
              <a:t>Rom.1:21-22, 26-28</a:t>
            </a:r>
            <a:r>
              <a:rPr lang="es-CO" dirty="0"/>
              <a:t>. </a:t>
            </a:r>
            <a:r>
              <a:rPr lang="es-CO" dirty="0" smtClean="0"/>
              <a:t> 21. «</a:t>
            </a:r>
            <a:r>
              <a:rPr lang="es-CO" dirty="0" smtClean="0">
                <a:latin typeface="Agency FB" pitchFamily="34" charset="0"/>
              </a:rPr>
              <a:t>Pues </a:t>
            </a:r>
            <a:r>
              <a:rPr lang="es-CO" dirty="0">
                <a:latin typeface="Agency FB" pitchFamily="34" charset="0"/>
              </a:rPr>
              <a:t>habiendo conocido a Dios, no le glorificaron como a Dios, ni le dieron gracias, sino que se envanecieron en sus razonamientos, y su necio corazón fue entenebrecido</a:t>
            </a:r>
            <a:r>
              <a:rPr lang="es-CO" dirty="0" smtClean="0">
                <a:latin typeface="Agency FB" pitchFamily="34" charset="0"/>
              </a:rPr>
              <a:t>. </a:t>
            </a:r>
            <a:r>
              <a:rPr lang="es-CO" dirty="0">
                <a:latin typeface="Agency FB" pitchFamily="34" charset="0"/>
              </a:rPr>
              <a:t>22 Profesando ser sabios, se hicieron necios, </a:t>
            </a:r>
            <a:r>
              <a:rPr lang="es-CO" dirty="0" smtClean="0">
                <a:latin typeface="Agency FB" pitchFamily="34" charset="0"/>
              </a:rPr>
              <a:t>26.Por </a:t>
            </a:r>
            <a:r>
              <a:rPr lang="es-CO" dirty="0">
                <a:latin typeface="Agency FB" pitchFamily="34" charset="0"/>
              </a:rPr>
              <a:t>esto Dios los entregó a pasiones vergonzosas; pues aun </a:t>
            </a:r>
            <a:r>
              <a:rPr lang="es-CO" u="sng" dirty="0">
                <a:latin typeface="Agency FB" pitchFamily="34" charset="0"/>
              </a:rPr>
              <a:t>sus mujeres cambiaron el uso natural por el que es contra naturaleza</a:t>
            </a:r>
            <a:r>
              <a:rPr lang="es-CO" u="sng" dirty="0" smtClean="0">
                <a:latin typeface="Agency FB" pitchFamily="34" charset="0"/>
              </a:rPr>
              <a:t>, </a:t>
            </a:r>
          </a:p>
          <a:p>
            <a:pPr marL="0" indent="0" algn="ctr">
              <a:buNone/>
            </a:pPr>
            <a:r>
              <a:rPr lang="es-CO" dirty="0" smtClean="0">
                <a:latin typeface="Agency FB" pitchFamily="34" charset="0"/>
              </a:rPr>
              <a:t>27 </a:t>
            </a:r>
            <a:r>
              <a:rPr lang="es-CO" dirty="0">
                <a:latin typeface="Agency FB" pitchFamily="34" charset="0"/>
              </a:rPr>
              <a:t>y de igual modo también </a:t>
            </a:r>
            <a:r>
              <a:rPr lang="es-CO" u="sng" dirty="0">
                <a:latin typeface="Agency FB" pitchFamily="34" charset="0"/>
              </a:rPr>
              <a:t>los hombres, dejando el uso natural de la mujer, se encendieron en su lascivia unos con otros, cometiendo hechos vergonzosos hombres con hombres,</a:t>
            </a:r>
            <a:r>
              <a:rPr lang="es-CO" dirty="0">
                <a:latin typeface="Agency FB" pitchFamily="34" charset="0"/>
              </a:rPr>
              <a:t> y recibiendo en sí mismos la retribución debida a su extravío</a:t>
            </a:r>
            <a:r>
              <a:rPr lang="es-CO" dirty="0" smtClean="0">
                <a:latin typeface="Agency FB" pitchFamily="34" charset="0"/>
              </a:rPr>
              <a:t>. </a:t>
            </a:r>
            <a:r>
              <a:rPr lang="es-CO" dirty="0">
                <a:latin typeface="Agency FB" pitchFamily="34" charset="0"/>
              </a:rPr>
              <a:t>28 Y como ellos no aprobaron tener en cuenta a Dios, Dios los entregó a una mente reprobada, para hacer cosas que no </a:t>
            </a:r>
            <a:r>
              <a:rPr lang="es-CO" dirty="0" smtClean="0">
                <a:latin typeface="Agency FB" pitchFamily="34" charset="0"/>
              </a:rPr>
              <a:t>convienen</a:t>
            </a:r>
            <a:r>
              <a:rPr lang="es-CO" dirty="0" smtClean="0"/>
              <a:t>».</a:t>
            </a:r>
          </a:p>
          <a:p>
            <a:pPr marL="0" indent="0" algn="ctr">
              <a:buNone/>
            </a:pPr>
            <a:endParaRPr lang="es-CO" dirty="0" smtClean="0"/>
          </a:p>
          <a:p>
            <a:pPr marL="0" indent="0" algn="ctr">
              <a:buNone/>
            </a:pPr>
            <a:r>
              <a:rPr lang="es-CO" dirty="0" smtClean="0"/>
              <a:t>El apóstol dice que: Tanto los que las aprueban, como son los miembros de la Corte Suprema</a:t>
            </a:r>
            <a:r>
              <a:rPr lang="es-CO" dirty="0"/>
              <a:t>, seis jueces católicos, y tres </a:t>
            </a:r>
            <a:r>
              <a:rPr lang="es-CO" dirty="0" smtClean="0"/>
              <a:t>judíos, como los que las practican son conocedores de la Palabra de Dios.  </a:t>
            </a:r>
          </a:p>
        </p:txBody>
      </p:sp>
    </p:spTree>
    <p:extLst>
      <p:ext uri="{BB962C8B-B14F-4D97-AF65-F5344CB8AC3E}">
        <p14:creationId xmlns:p14="http://schemas.microsoft.com/office/powerpoint/2010/main" val="26287260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84176"/>
          </a:xfrm>
          <a:solidFill>
            <a:schemeClr val="accent4">
              <a:lumMod val="20000"/>
              <a:lumOff val="80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dirty="0" smtClean="0"/>
              <a:t>!</a:t>
            </a:r>
            <a:r>
              <a:rPr lang="es-CO" dirty="0"/>
              <a:t>Hay que resaltar el hecho que los cuatro jueces que votaron en contra de esta ley eran católicos! Se trata de Antonin Scalia, John Roberts, Clarence Thomas y Samuel Alito. </a:t>
            </a:r>
            <a:endParaRPr lang="es-CO" dirty="0" smtClean="0"/>
          </a:p>
        </p:txBody>
      </p:sp>
      <p:sp>
        <p:nvSpPr>
          <p:cNvPr id="4" name="3 Rectángulo"/>
          <p:cNvSpPr/>
          <p:nvPr/>
        </p:nvSpPr>
        <p:spPr>
          <a:xfrm>
            <a:off x="2961957" y="2204864"/>
            <a:ext cx="3240360" cy="2523768"/>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2000" dirty="0"/>
              <a:t>Los felicitamos por su postura correcta en este punto. Desafortunadamente los tres jueces judíos y dos jueces católicos votaron en favor de la legalización del matrimonio gay en los EE.UU.</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643" y="2237519"/>
            <a:ext cx="2376264" cy="2559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0142" y="2174478"/>
            <a:ext cx="2232248" cy="2622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11560" y="5013176"/>
            <a:ext cx="8064896" cy="1384995"/>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pPr algn="ctr"/>
            <a:r>
              <a:rPr lang="es-CO" sz="2400" dirty="0" smtClean="0"/>
              <a:t>« </a:t>
            </a:r>
            <a:r>
              <a:rPr lang="es-CO" sz="2800" dirty="0" smtClean="0"/>
              <a:t>A estos jueces se refiere </a:t>
            </a:r>
            <a:r>
              <a:rPr lang="es-CO" sz="2800" dirty="0" smtClean="0">
                <a:solidFill>
                  <a:srgbClr val="FF0000"/>
                </a:solidFill>
              </a:rPr>
              <a:t>Rom.1.19</a:t>
            </a:r>
            <a:r>
              <a:rPr lang="es-CO" sz="2800" dirty="0"/>
              <a:t>. </a:t>
            </a:r>
            <a:r>
              <a:rPr lang="es-CO" sz="2800" dirty="0" smtClean="0"/>
              <a:t>«</a:t>
            </a:r>
            <a:r>
              <a:rPr lang="es-CO" sz="2800" dirty="0" smtClean="0">
                <a:latin typeface="Agency FB" pitchFamily="34" charset="0"/>
              </a:rPr>
              <a:t>porque </a:t>
            </a:r>
            <a:r>
              <a:rPr lang="es-CO" sz="2800" dirty="0">
                <a:latin typeface="Agency FB" pitchFamily="34" charset="0"/>
              </a:rPr>
              <a:t>lo que de Dios se conoce, a ellos es manifiesto; porque Dios se lo </a:t>
            </a:r>
            <a:r>
              <a:rPr lang="es-CO" sz="2800" dirty="0" smtClean="0">
                <a:latin typeface="Agency FB" pitchFamily="34" charset="0"/>
              </a:rPr>
              <a:t>manifestó</a:t>
            </a:r>
            <a:r>
              <a:rPr lang="es-CO" sz="2800" dirty="0" smtClean="0"/>
              <a:t>».</a:t>
            </a:r>
          </a:p>
          <a:p>
            <a:pPr algn="ctr"/>
            <a:r>
              <a:rPr lang="es-CO" sz="2800" dirty="0" smtClean="0"/>
              <a:t>Aprobaron esta ley pensando que era PROGRESISTA</a:t>
            </a:r>
            <a:endParaRPr lang="es-CO" sz="2800" dirty="0"/>
          </a:p>
        </p:txBody>
      </p:sp>
    </p:spTree>
    <p:extLst>
      <p:ext uri="{BB962C8B-B14F-4D97-AF65-F5344CB8AC3E}">
        <p14:creationId xmlns:p14="http://schemas.microsoft.com/office/powerpoint/2010/main" val="229162351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bg1"/>
          </a:solidFill>
        </p:spPr>
        <p:txBody>
          <a:bodyPr>
            <a:normAutofit/>
          </a:bodyPr>
          <a:lstStyle/>
          <a:p>
            <a:pPr marL="0" indent="0" algn="ctr">
              <a:buNone/>
            </a:pPr>
            <a:r>
              <a:rPr lang="es-CO" sz="2800" b="1" dirty="0"/>
              <a:t>¿Cómo pudieron apartarse tanto de los principios de las Sagradas Escrituras que condenan estas prácticas homosexuales contra naturaleza, tanto en el Antiguo como en el Nuevo Testamento</a:t>
            </a:r>
            <a:r>
              <a:rPr lang="es-CO" sz="2800" b="1" dirty="0" smtClean="0"/>
              <a:t>?</a:t>
            </a:r>
          </a:p>
          <a:p>
            <a:endParaRPr lang="es-CO" sz="2800" dirty="0" smtClean="0"/>
          </a:p>
          <a:p>
            <a:pPr marL="0" indent="0" algn="ctr">
              <a:buNone/>
            </a:pPr>
            <a:r>
              <a:rPr lang="es-CO" sz="2800" dirty="0" smtClean="0"/>
              <a:t>Leamos </a:t>
            </a:r>
            <a:r>
              <a:rPr lang="es-CO" sz="2800" dirty="0">
                <a:solidFill>
                  <a:srgbClr val="FF0000"/>
                </a:solidFill>
              </a:rPr>
              <a:t>Génesis 19:4-7.</a:t>
            </a:r>
            <a:r>
              <a:rPr lang="es-CO" sz="2800" dirty="0"/>
              <a:t> </a:t>
            </a:r>
            <a:endParaRPr lang="es-CO" sz="2800" dirty="0" smtClean="0"/>
          </a:p>
          <a:p>
            <a:pPr marL="0" indent="0" algn="ctr">
              <a:buNone/>
            </a:pPr>
            <a:r>
              <a:rPr lang="es-CO" sz="2800" dirty="0" smtClean="0"/>
              <a:t>«</a:t>
            </a:r>
            <a:r>
              <a:rPr lang="es-CO" sz="2800" dirty="0" smtClean="0">
                <a:latin typeface="Agency FB" pitchFamily="34" charset="0"/>
              </a:rPr>
              <a:t>Y </a:t>
            </a:r>
            <a:r>
              <a:rPr lang="es-CO" sz="2800" dirty="0">
                <a:latin typeface="Agency FB" pitchFamily="34" charset="0"/>
              </a:rPr>
              <a:t>antes que se acostasen, cercaron la casa los hombres de la ciudad, los varones de Sodoma, todo el pueblo junto, desde el más joven hasta el más viejo</a:t>
            </a:r>
            <a:r>
              <a:rPr lang="es-CO" sz="2800" dirty="0" smtClean="0">
                <a:latin typeface="Agency FB" pitchFamily="34" charset="0"/>
              </a:rPr>
              <a:t>; </a:t>
            </a:r>
            <a:r>
              <a:rPr lang="es-CO" sz="2800" dirty="0">
                <a:latin typeface="Agency FB" pitchFamily="34" charset="0"/>
              </a:rPr>
              <a:t>5 y llamaron a Lot, y le dijeron: ¿Dónde [están] los varones que vinieron a ti esta noche? </a:t>
            </a:r>
            <a:r>
              <a:rPr lang="es-CO" sz="2800" dirty="0" smtClean="0">
                <a:latin typeface="Agency FB" pitchFamily="34" charset="0"/>
              </a:rPr>
              <a:t>Sácanoslo, </a:t>
            </a:r>
            <a:r>
              <a:rPr lang="es-CO" sz="2800" dirty="0">
                <a:latin typeface="Agency FB" pitchFamily="34" charset="0"/>
              </a:rPr>
              <a:t>para que los conozcamos</a:t>
            </a:r>
            <a:r>
              <a:rPr lang="es-CO" sz="2800" dirty="0" smtClean="0">
                <a:latin typeface="Agency FB" pitchFamily="34" charset="0"/>
              </a:rPr>
              <a:t>. </a:t>
            </a:r>
            <a:r>
              <a:rPr lang="es-CO" sz="2800" dirty="0">
                <a:latin typeface="Agency FB" pitchFamily="34" charset="0"/>
              </a:rPr>
              <a:t>6 Entonces Lot salió a ellos a la puerta, y cerró las puertas tras sí, 7 y dijo: Hermanos míos, os ruego que no hagáis </a:t>
            </a:r>
            <a:r>
              <a:rPr lang="es-CO" sz="2800" dirty="0" smtClean="0">
                <a:latin typeface="Agency FB" pitchFamily="34" charset="0"/>
              </a:rPr>
              <a:t>mal»</a:t>
            </a:r>
            <a:r>
              <a:rPr lang="es-CO" sz="2800" dirty="0" smtClean="0"/>
              <a:t>.</a:t>
            </a:r>
            <a:endParaRPr lang="es-CO" sz="2800" dirty="0"/>
          </a:p>
        </p:txBody>
      </p:sp>
    </p:spTree>
    <p:extLst>
      <p:ext uri="{BB962C8B-B14F-4D97-AF65-F5344CB8AC3E}">
        <p14:creationId xmlns:p14="http://schemas.microsoft.com/office/powerpoint/2010/main" val="1869164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solidFill>
        </p:spPr>
        <p:txBody>
          <a:bodyPr>
            <a:normAutofit fontScale="92500" lnSpcReduction="10000"/>
          </a:bodyPr>
          <a:lstStyle/>
          <a:p>
            <a:pPr marL="0" indent="0" algn="ctr">
              <a:buNone/>
            </a:pPr>
            <a:r>
              <a:rPr lang="es-CO" dirty="0">
                <a:solidFill>
                  <a:srgbClr val="FF0000"/>
                </a:solidFill>
              </a:rPr>
              <a:t>Levítico </a:t>
            </a:r>
            <a:r>
              <a:rPr lang="es-CO" dirty="0" smtClean="0">
                <a:solidFill>
                  <a:srgbClr val="FF0000"/>
                </a:solidFill>
              </a:rPr>
              <a:t>18:22</a:t>
            </a:r>
            <a:r>
              <a:rPr lang="es-CO" dirty="0">
                <a:solidFill>
                  <a:srgbClr val="FF0000"/>
                </a:solidFill>
              </a:rPr>
              <a:t>. </a:t>
            </a:r>
            <a:endParaRPr lang="es-CO" dirty="0" smtClean="0">
              <a:solidFill>
                <a:srgbClr val="FF0000"/>
              </a:solidFill>
            </a:endParaRPr>
          </a:p>
          <a:p>
            <a:pPr marL="0" indent="0" algn="ctr">
              <a:buNone/>
            </a:pPr>
            <a:r>
              <a:rPr lang="es-CO" dirty="0" smtClean="0"/>
              <a:t>«</a:t>
            </a:r>
            <a:r>
              <a:rPr lang="es-CO" dirty="0" smtClean="0">
                <a:latin typeface="Agency FB" pitchFamily="34" charset="0"/>
              </a:rPr>
              <a:t>No </a:t>
            </a:r>
            <a:r>
              <a:rPr lang="es-CO" dirty="0">
                <a:latin typeface="Agency FB" pitchFamily="34" charset="0"/>
              </a:rPr>
              <a:t>te echarás con varón como con mujer; es </a:t>
            </a:r>
            <a:r>
              <a:rPr lang="es-CO" dirty="0" smtClean="0">
                <a:latin typeface="Agency FB" pitchFamily="34" charset="0"/>
              </a:rPr>
              <a:t>abominación</a:t>
            </a:r>
            <a:r>
              <a:rPr lang="es-CO" dirty="0" smtClean="0"/>
              <a:t>»</a:t>
            </a:r>
          </a:p>
          <a:p>
            <a:pPr marL="0" indent="0">
              <a:buNone/>
            </a:pPr>
            <a:endParaRPr lang="es-CO" dirty="0" smtClean="0"/>
          </a:p>
          <a:p>
            <a:pPr marL="0" indent="0" algn="ctr">
              <a:buNone/>
            </a:pPr>
            <a:r>
              <a:rPr lang="es-CO" dirty="0" smtClean="0">
                <a:solidFill>
                  <a:srgbClr val="FF0000"/>
                </a:solidFill>
              </a:rPr>
              <a:t>Levítico 20:13.</a:t>
            </a:r>
            <a:r>
              <a:rPr lang="es-CO" dirty="0">
                <a:solidFill>
                  <a:srgbClr val="FF0000"/>
                </a:solidFill>
              </a:rPr>
              <a:t> </a:t>
            </a:r>
            <a:endParaRPr lang="es-CO" dirty="0" smtClean="0">
              <a:solidFill>
                <a:srgbClr val="FF0000"/>
              </a:solidFill>
            </a:endParaRPr>
          </a:p>
          <a:p>
            <a:pPr marL="0" indent="0" algn="ctr">
              <a:buNone/>
            </a:pPr>
            <a:r>
              <a:rPr lang="es-CO" dirty="0" smtClean="0"/>
              <a:t>«</a:t>
            </a:r>
            <a:r>
              <a:rPr lang="es-CO" dirty="0" smtClean="0">
                <a:latin typeface="Agency FB" pitchFamily="34" charset="0"/>
              </a:rPr>
              <a:t>Si </a:t>
            </a:r>
            <a:r>
              <a:rPr lang="es-CO" dirty="0">
                <a:latin typeface="Agency FB" pitchFamily="34" charset="0"/>
              </a:rPr>
              <a:t>alguno se ayuntare con varón como con mujer, abominación hicieron; ambos han de ser muertos; sobre ellos será su </a:t>
            </a:r>
            <a:r>
              <a:rPr lang="es-CO" dirty="0" smtClean="0">
                <a:latin typeface="Agency FB" pitchFamily="34" charset="0"/>
              </a:rPr>
              <a:t>sangre»</a:t>
            </a:r>
          </a:p>
          <a:p>
            <a:pPr marL="0" indent="0" algn="ctr">
              <a:buNone/>
            </a:pPr>
            <a:endParaRPr lang="es-CO" dirty="0" smtClean="0"/>
          </a:p>
          <a:p>
            <a:pPr marL="0" indent="0" algn="ctr">
              <a:buNone/>
            </a:pPr>
            <a:r>
              <a:rPr lang="es-CO" dirty="0" smtClean="0">
                <a:solidFill>
                  <a:srgbClr val="FF0000"/>
                </a:solidFill>
              </a:rPr>
              <a:t>Lucas </a:t>
            </a:r>
            <a:r>
              <a:rPr lang="es-CO" dirty="0">
                <a:solidFill>
                  <a:srgbClr val="FF0000"/>
                </a:solidFill>
              </a:rPr>
              <a:t>17:28-30. </a:t>
            </a:r>
            <a:endParaRPr lang="es-CO" dirty="0" smtClean="0">
              <a:solidFill>
                <a:srgbClr val="FF0000"/>
              </a:solidFill>
            </a:endParaRPr>
          </a:p>
          <a:p>
            <a:pPr marL="0" indent="0" algn="ctr">
              <a:buNone/>
            </a:pPr>
            <a:r>
              <a:rPr lang="es-CO" dirty="0" smtClean="0"/>
              <a:t>«</a:t>
            </a:r>
            <a:r>
              <a:rPr lang="es-CO" dirty="0" smtClean="0">
                <a:latin typeface="Agency FB" pitchFamily="34" charset="0"/>
              </a:rPr>
              <a:t>Asimismo </a:t>
            </a:r>
            <a:r>
              <a:rPr lang="es-CO" dirty="0">
                <a:latin typeface="Agency FB" pitchFamily="34" charset="0"/>
              </a:rPr>
              <a:t>como sucedió en los días de Lot; comían, bebían, compraban, vendían, plantaban, edificaban</a:t>
            </a:r>
            <a:r>
              <a:rPr lang="es-CO" dirty="0" smtClean="0">
                <a:latin typeface="Agency FB" pitchFamily="34" charset="0"/>
              </a:rPr>
              <a:t>; </a:t>
            </a:r>
            <a:r>
              <a:rPr lang="es-CO" dirty="0">
                <a:latin typeface="Agency FB" pitchFamily="34" charset="0"/>
              </a:rPr>
              <a:t>29 mas el día en que Lot salió de Sodoma, llovió del cielo fuego y azufre, y los destruyó a todos</a:t>
            </a:r>
            <a:r>
              <a:rPr lang="es-CO" dirty="0" smtClean="0">
                <a:latin typeface="Agency FB" pitchFamily="34" charset="0"/>
              </a:rPr>
              <a:t>. </a:t>
            </a:r>
            <a:r>
              <a:rPr lang="es-CO" dirty="0">
                <a:latin typeface="Agency FB" pitchFamily="34" charset="0"/>
              </a:rPr>
              <a:t>30 Así será el día en que el Hijo del Hombre se </a:t>
            </a:r>
            <a:r>
              <a:rPr lang="es-CO" dirty="0" smtClean="0">
                <a:latin typeface="Agency FB" pitchFamily="34" charset="0"/>
              </a:rPr>
              <a:t>manifieste</a:t>
            </a:r>
            <a:r>
              <a:rPr lang="es-CO" dirty="0" smtClean="0"/>
              <a:t>».</a:t>
            </a:r>
            <a:endParaRPr lang="es-CO" dirty="0"/>
          </a:p>
        </p:txBody>
      </p:sp>
    </p:spTree>
    <p:extLst>
      <p:ext uri="{BB962C8B-B14F-4D97-AF65-F5344CB8AC3E}">
        <p14:creationId xmlns:p14="http://schemas.microsoft.com/office/powerpoint/2010/main" val="216905332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p:spPr>
        <p:txBody>
          <a:bodyPr>
            <a:normAutofit fontScale="85000" lnSpcReduction="20000"/>
          </a:bodyPr>
          <a:lstStyle/>
          <a:p>
            <a:pPr marL="0" indent="0" algn="ctr">
              <a:buNone/>
            </a:pPr>
            <a:r>
              <a:rPr lang="es-CO" dirty="0" smtClean="0">
                <a:solidFill>
                  <a:srgbClr val="FF0000"/>
                </a:solidFill>
              </a:rPr>
              <a:t>Romanos </a:t>
            </a:r>
            <a:r>
              <a:rPr lang="es-CO" dirty="0">
                <a:solidFill>
                  <a:srgbClr val="FF0000"/>
                </a:solidFill>
              </a:rPr>
              <a:t>1:26, </a:t>
            </a:r>
            <a:r>
              <a:rPr lang="es-CO" dirty="0" smtClean="0">
                <a:solidFill>
                  <a:srgbClr val="FF0000"/>
                </a:solidFill>
              </a:rPr>
              <a:t>27.</a:t>
            </a:r>
          </a:p>
          <a:p>
            <a:pPr marL="0" indent="0" algn="ctr">
              <a:buNone/>
            </a:pPr>
            <a:r>
              <a:rPr lang="es-CO" dirty="0" smtClean="0"/>
              <a:t>«</a:t>
            </a:r>
            <a:r>
              <a:rPr lang="es-CO" sz="2800" dirty="0" smtClean="0">
                <a:latin typeface="Agency FB" pitchFamily="34" charset="0"/>
              </a:rPr>
              <a:t>Por </a:t>
            </a:r>
            <a:r>
              <a:rPr lang="es-CO" sz="2800" dirty="0">
                <a:latin typeface="Agency FB" pitchFamily="34" charset="0"/>
              </a:rPr>
              <a:t>esto Dios los entregó a pasiones vergonzosas; pues aun sus mujeres cambiaron el uso natural por el que es contra naturaleza</a:t>
            </a:r>
            <a:r>
              <a:rPr lang="es-CO" sz="2800" dirty="0" smtClean="0">
                <a:latin typeface="Agency FB" pitchFamily="34" charset="0"/>
              </a:rPr>
              <a:t>, </a:t>
            </a:r>
            <a:r>
              <a:rPr lang="es-CO" sz="2800" dirty="0">
                <a:latin typeface="Agency FB" pitchFamily="34" charset="0"/>
              </a:rPr>
              <a:t>27 y de igual modo también los hombres, dejando el uso natural de la mujer, se encendieron en su lascivia unos con otros, cometiendo hechos vergonzosos hombres con hombres, y recibiendo en sí mismos la retribución debida a su </a:t>
            </a:r>
            <a:r>
              <a:rPr lang="es-CO" sz="2800" dirty="0" smtClean="0">
                <a:latin typeface="Agency FB" pitchFamily="34" charset="0"/>
              </a:rPr>
              <a:t>extravío</a:t>
            </a:r>
            <a:r>
              <a:rPr lang="es-CO" dirty="0" smtClean="0"/>
              <a:t>».</a:t>
            </a:r>
          </a:p>
          <a:p>
            <a:pPr marL="0" indent="0" algn="ctr">
              <a:buNone/>
            </a:pPr>
            <a:endParaRPr lang="es-CO" dirty="0" smtClean="0"/>
          </a:p>
          <a:p>
            <a:pPr marL="0" indent="0" algn="ctr">
              <a:buNone/>
            </a:pPr>
            <a:r>
              <a:rPr lang="es-CO" dirty="0" smtClean="0">
                <a:solidFill>
                  <a:srgbClr val="FF0000"/>
                </a:solidFill>
              </a:rPr>
              <a:t>1 </a:t>
            </a:r>
            <a:r>
              <a:rPr lang="es-CO" dirty="0">
                <a:solidFill>
                  <a:srgbClr val="FF0000"/>
                </a:solidFill>
              </a:rPr>
              <a:t>Corintios 6:9. </a:t>
            </a:r>
            <a:endParaRPr lang="es-CO" dirty="0" smtClean="0">
              <a:solidFill>
                <a:srgbClr val="FF0000"/>
              </a:solidFill>
            </a:endParaRPr>
          </a:p>
          <a:p>
            <a:pPr marL="0" indent="0" algn="ctr">
              <a:buNone/>
            </a:pPr>
            <a:r>
              <a:rPr lang="es-CO" dirty="0" smtClean="0">
                <a:latin typeface="Agency FB" pitchFamily="34" charset="0"/>
              </a:rPr>
              <a:t>«¿</a:t>
            </a:r>
            <a:r>
              <a:rPr lang="es-CO" dirty="0">
                <a:latin typeface="Agency FB" pitchFamily="34" charset="0"/>
              </a:rPr>
              <a:t>No sabéis que los injustos no heredarán el reino de Dios? No erréis; ni los fornicarios, ni los idólatras, ni los adúlteros, ni los afeminados, ni los que se echan con </a:t>
            </a:r>
            <a:r>
              <a:rPr lang="es-CO" dirty="0" smtClean="0">
                <a:latin typeface="Agency FB" pitchFamily="34" charset="0"/>
              </a:rPr>
              <a:t>varones</a:t>
            </a:r>
            <a:r>
              <a:rPr lang="es-CO" dirty="0" smtClean="0"/>
              <a:t>»,  </a:t>
            </a:r>
          </a:p>
          <a:p>
            <a:pPr marL="0" indent="0">
              <a:buNone/>
            </a:pPr>
            <a:endParaRPr lang="es-CO" dirty="0" smtClean="0"/>
          </a:p>
          <a:p>
            <a:pPr marL="0" indent="0" algn="ctr">
              <a:buNone/>
            </a:pPr>
            <a:r>
              <a:rPr lang="es-CO" dirty="0" smtClean="0"/>
              <a:t>La </a:t>
            </a:r>
            <a:r>
              <a:rPr lang="es-CO" dirty="0"/>
              <a:t>buena noticia es que un ser humano puede abandonar estas prácticas pecaminosas, arrepentirse y ser salvo. </a:t>
            </a:r>
            <a:r>
              <a:rPr lang="es-CO" dirty="0" smtClean="0">
                <a:solidFill>
                  <a:srgbClr val="FF0000"/>
                </a:solidFill>
              </a:rPr>
              <a:t>1 </a:t>
            </a:r>
            <a:r>
              <a:rPr lang="es-CO" dirty="0">
                <a:solidFill>
                  <a:srgbClr val="FF0000"/>
                </a:solidFill>
              </a:rPr>
              <a:t>Corintios 6:11 </a:t>
            </a:r>
            <a:r>
              <a:rPr lang="es-CO" dirty="0"/>
              <a:t>dice</a:t>
            </a:r>
            <a:r>
              <a:rPr lang="es-CO" dirty="0" smtClean="0"/>
              <a:t>: «</a:t>
            </a:r>
            <a:r>
              <a:rPr lang="es-CO" dirty="0" smtClean="0">
                <a:latin typeface="Agency FB" pitchFamily="34" charset="0"/>
              </a:rPr>
              <a:t>Y </a:t>
            </a:r>
            <a:r>
              <a:rPr lang="es-CO" dirty="0">
                <a:latin typeface="Agency FB" pitchFamily="34" charset="0"/>
              </a:rPr>
              <a:t>esto erais algunos; mas ya habéis sido lavados, ya habéis sido santificados, ya habéis sido justificados en el nombre del Señor Jesús, y por el Espíritu de nuestro </a:t>
            </a:r>
            <a:r>
              <a:rPr lang="es-CO" dirty="0" smtClean="0">
                <a:latin typeface="Agency FB" pitchFamily="34" charset="0"/>
              </a:rPr>
              <a:t>Dios</a:t>
            </a:r>
            <a:r>
              <a:rPr lang="es-CO" dirty="0" smtClean="0"/>
              <a:t>».</a:t>
            </a:r>
            <a:endParaRPr lang="es-CO" dirty="0"/>
          </a:p>
          <a:p>
            <a:endParaRPr lang="es-CO" dirty="0"/>
          </a:p>
        </p:txBody>
      </p:sp>
    </p:spTree>
    <p:extLst>
      <p:ext uri="{BB962C8B-B14F-4D97-AF65-F5344CB8AC3E}">
        <p14:creationId xmlns:p14="http://schemas.microsoft.com/office/powerpoint/2010/main" val="15303632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lstStyle/>
          <a:p>
            <a:r>
              <a:rPr lang="es-CO" dirty="0" smtClean="0"/>
              <a:t>Para reflexionar:</a:t>
            </a:r>
            <a:endParaRPr lang="es-CO" dirty="0"/>
          </a:p>
        </p:txBody>
      </p:sp>
      <p:sp>
        <p:nvSpPr>
          <p:cNvPr id="3" name="2 Marcador de contenido"/>
          <p:cNvSpPr>
            <a:spLocks noGrp="1"/>
          </p:cNvSpPr>
          <p:nvPr>
            <p:ph idx="1"/>
          </p:nvPr>
        </p:nvSpPr>
        <p:spPr>
          <a:xfrm>
            <a:off x="457200" y="1600200"/>
            <a:ext cx="8229600" cy="4925144"/>
          </a:xfrm>
          <a:solidFill>
            <a:schemeClr val="accent3">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smtClean="0"/>
              <a:t>¿Si estos altos dignatarios que componen la corte suprema de Justicia de los Estados Unidos, no tuvieron ningún reparo en pasar por alto estos textos de la Palabra de Dios, con el fin de aprobar el matrimonio gay? ¿Qué le hace a usted pensar que no lo harán para aprobar una ley dominical, que se ajuste a los deseos de la iglesia Católica y el protestantismo apóstata?</a:t>
            </a:r>
          </a:p>
          <a:p>
            <a:endParaRPr lang="es-CO" dirty="0" smtClean="0"/>
          </a:p>
          <a:p>
            <a:pPr marL="0" indent="0" algn="ctr">
              <a:buNone/>
            </a:pPr>
            <a:r>
              <a:rPr lang="es-CO" dirty="0" smtClean="0"/>
              <a:t>Leamos algunos </a:t>
            </a:r>
            <a:r>
              <a:rPr lang="es-CO" dirty="0"/>
              <a:t>T</a:t>
            </a:r>
            <a:r>
              <a:rPr lang="es-CO" dirty="0" smtClean="0"/>
              <a:t>extos: </a:t>
            </a:r>
            <a:r>
              <a:rPr lang="es-CO" dirty="0" smtClean="0">
                <a:solidFill>
                  <a:srgbClr val="FF0000"/>
                </a:solidFill>
              </a:rPr>
              <a:t>Éxodo 20:8,9</a:t>
            </a:r>
            <a:r>
              <a:rPr lang="es-CO" dirty="0" smtClean="0"/>
              <a:t>. «</a:t>
            </a:r>
            <a:r>
              <a:rPr lang="es-CO" dirty="0" smtClean="0">
                <a:latin typeface="Agency FB" pitchFamily="34" charset="0"/>
              </a:rPr>
              <a:t>Acuérdate del día sábado para santificarlo. 9 Seis días trabajarás y harás todas tus labores….».</a:t>
            </a:r>
            <a:r>
              <a:rPr lang="es-CO" dirty="0" smtClean="0"/>
              <a:t> </a:t>
            </a:r>
          </a:p>
          <a:p>
            <a:pPr marL="0" indent="0" algn="ctr">
              <a:buNone/>
            </a:pPr>
            <a:r>
              <a:rPr lang="es-CO" dirty="0" smtClean="0">
                <a:solidFill>
                  <a:srgbClr val="FF0000"/>
                </a:solidFill>
              </a:rPr>
              <a:t>Sal.89:34</a:t>
            </a:r>
            <a:r>
              <a:rPr lang="es-CO" dirty="0" smtClean="0">
                <a:solidFill>
                  <a:srgbClr val="FF0000"/>
                </a:solidFill>
                <a:latin typeface="Agency FB" pitchFamily="34" charset="0"/>
              </a:rPr>
              <a:t>. </a:t>
            </a:r>
            <a:r>
              <a:rPr lang="es-CO" dirty="0" smtClean="0">
                <a:latin typeface="Agency FB" pitchFamily="34" charset="0"/>
              </a:rPr>
              <a:t>«No violaré mi pacto, ni cambiaré lo que ha salido de mis labios</a:t>
            </a:r>
            <a:r>
              <a:rPr lang="es-CO" dirty="0" smtClean="0"/>
              <a:t>». </a:t>
            </a:r>
          </a:p>
        </p:txBody>
      </p:sp>
    </p:spTree>
    <p:extLst>
      <p:ext uri="{BB962C8B-B14F-4D97-AF65-F5344CB8AC3E}">
        <p14:creationId xmlns:p14="http://schemas.microsoft.com/office/powerpoint/2010/main" val="46190921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0"/>
            <a:ext cx="8856984" cy="6858000"/>
          </a:xfrm>
          <a:solidFill>
            <a:schemeClr val="accent4">
              <a:lumMod val="20000"/>
              <a:lumOff val="80000"/>
            </a:schemeClr>
          </a:solidFill>
        </p:spPr>
        <p:txBody>
          <a:bodyPr>
            <a:normAutofit fontScale="70000" lnSpcReduction="20000"/>
          </a:bodyPr>
          <a:lstStyle/>
          <a:p>
            <a:endParaRPr lang="es-CO" b="1" dirty="0" smtClean="0">
              <a:solidFill>
                <a:srgbClr val="FF0000"/>
              </a:solidFill>
            </a:endParaRPr>
          </a:p>
          <a:p>
            <a:r>
              <a:rPr lang="es-CO" b="1" dirty="0" smtClean="0">
                <a:solidFill>
                  <a:srgbClr val="FF0000"/>
                </a:solidFill>
              </a:rPr>
              <a:t>Mat</a:t>
            </a:r>
            <a:r>
              <a:rPr lang="es-CO" b="1" dirty="0">
                <a:solidFill>
                  <a:srgbClr val="FF0000"/>
                </a:solidFill>
              </a:rPr>
              <a:t>. </a:t>
            </a:r>
            <a:r>
              <a:rPr lang="es-CO" b="1" dirty="0" smtClean="0">
                <a:solidFill>
                  <a:srgbClr val="FF0000"/>
                </a:solidFill>
              </a:rPr>
              <a:t>5:17-19</a:t>
            </a:r>
            <a:r>
              <a:rPr lang="es-CO" dirty="0" smtClean="0"/>
              <a:t>. «</a:t>
            </a:r>
            <a:r>
              <a:rPr lang="es-CO" sz="3400" dirty="0" smtClean="0">
                <a:latin typeface="Agency FB" pitchFamily="34" charset="0"/>
              </a:rPr>
              <a:t>No penséis que he venido para abolir la ley o los profetas. No he venido a invalidar, sino a cumplir. 18 Os aseguro que mientras existan el cielo y la tierra el cielo y la tierra, ni una letra, ni un punto de la ley perecerá, sin que todo se cumpla. 19 Por tanto, el que viole uno de esos mandamientos muy pequeños, y así enseñe a los hombres, muy pequeño será en el reino de los cielos. Pero el que los cumpla y los enseñe, ese será grande en el reino de los cielos</a:t>
            </a:r>
            <a:r>
              <a:rPr lang="es-CO" sz="3300" dirty="0" smtClean="0"/>
              <a:t>».</a:t>
            </a:r>
            <a:r>
              <a:rPr lang="es-CO" dirty="0" smtClean="0"/>
              <a:t> </a:t>
            </a:r>
          </a:p>
          <a:p>
            <a:endParaRPr lang="es-CO" b="1" dirty="0" smtClean="0">
              <a:solidFill>
                <a:srgbClr val="FF0000"/>
              </a:solidFill>
            </a:endParaRPr>
          </a:p>
          <a:p>
            <a:r>
              <a:rPr lang="es-CO" b="1" dirty="0" smtClean="0">
                <a:solidFill>
                  <a:srgbClr val="FF0000"/>
                </a:solidFill>
              </a:rPr>
              <a:t>Apoc.22:18,19</a:t>
            </a:r>
            <a:r>
              <a:rPr lang="es-CO" dirty="0"/>
              <a:t>. </a:t>
            </a:r>
            <a:r>
              <a:rPr lang="es-CO" dirty="0" smtClean="0"/>
              <a:t>«</a:t>
            </a:r>
            <a:r>
              <a:rPr lang="es-CO" sz="3400" dirty="0" smtClean="0">
                <a:latin typeface="Agency FB" pitchFamily="34" charset="0"/>
              </a:rPr>
              <a:t>Advierto a todo el que oye las palabras de la profecía de este libro: Si alguno le añade algo, Dios traerá sobre él las plagas escritas en este libro. 19 Y si alguno quita algo de las palabras del libro de esta profecía, Dios quitará su parte del libro de la vida y de la santa ciudad que se describen en este libro</a:t>
            </a:r>
            <a:r>
              <a:rPr lang="es-CO" sz="3400" dirty="0" smtClean="0"/>
              <a:t>».</a:t>
            </a:r>
          </a:p>
          <a:p>
            <a:endParaRPr lang="es-CO" sz="3400" dirty="0" smtClean="0"/>
          </a:p>
          <a:p>
            <a:r>
              <a:rPr lang="es-CO" b="1" dirty="0" smtClean="0">
                <a:solidFill>
                  <a:srgbClr val="FF0000"/>
                </a:solidFill>
              </a:rPr>
              <a:t>Deut.4:2</a:t>
            </a:r>
            <a:r>
              <a:rPr lang="es-CO" dirty="0" smtClean="0"/>
              <a:t>. «</a:t>
            </a:r>
            <a:r>
              <a:rPr lang="es-CO" sz="3400" dirty="0" smtClean="0">
                <a:latin typeface="Agency FB" pitchFamily="34" charset="0"/>
              </a:rPr>
              <a:t>No añadiréis nada a la palabra que mando, ni quitareis de ella, para que guardéis los mandamientos del Señor vuestro Dios, que os ordeno</a:t>
            </a:r>
            <a:r>
              <a:rPr lang="es-CO" dirty="0" smtClean="0"/>
              <a:t>».  </a:t>
            </a:r>
            <a:endParaRPr lang="es-CO" dirty="0"/>
          </a:p>
          <a:p>
            <a:endParaRPr lang="es-CO" dirty="0"/>
          </a:p>
          <a:p>
            <a:pPr marL="0" indent="0">
              <a:buNone/>
            </a:pPr>
            <a:r>
              <a:rPr lang="es-CO" dirty="0" smtClean="0"/>
              <a:t>Las </a:t>
            </a:r>
            <a:r>
              <a:rPr lang="es-CO" dirty="0"/>
              <a:t>evidencias nos </a:t>
            </a:r>
            <a:r>
              <a:rPr lang="es-CO" dirty="0" smtClean="0"/>
              <a:t>demuestran </a:t>
            </a:r>
            <a:r>
              <a:rPr lang="es-CO" dirty="0"/>
              <a:t>que, si lo hicieron para aprobar el matrimonio gay, en contra de la voluntad de Dios, también lo harán en esta ocasión</a:t>
            </a:r>
            <a:r>
              <a:rPr lang="es-CO" dirty="0" smtClean="0"/>
              <a:t>. Lo mismo ha sucedido con los otros veinticinco países que ya aprobaron el matrimonio gay, </a:t>
            </a:r>
            <a:r>
              <a:rPr lang="es-CO" dirty="0"/>
              <a:t>i</a:t>
            </a:r>
            <a:r>
              <a:rPr lang="es-CO" dirty="0" smtClean="0"/>
              <a:t>ncluyendo Colombia, y lo harán al promulgar una ley dominical, a pesar de que el sábado es para toda la humanidad, ver </a:t>
            </a:r>
            <a:r>
              <a:rPr lang="es-CO" dirty="0" smtClean="0">
                <a:solidFill>
                  <a:srgbClr val="FF0000"/>
                </a:solidFill>
              </a:rPr>
              <a:t>(Mar.2:27). </a:t>
            </a:r>
            <a:endParaRPr lang="es-CO" dirty="0">
              <a:solidFill>
                <a:srgbClr val="FF0000"/>
              </a:solidFill>
            </a:endParaRPr>
          </a:p>
        </p:txBody>
      </p:sp>
    </p:spTree>
    <p:extLst>
      <p:ext uri="{BB962C8B-B14F-4D97-AF65-F5344CB8AC3E}">
        <p14:creationId xmlns:p14="http://schemas.microsoft.com/office/powerpoint/2010/main" val="4123904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animEffect transition="in" filter="barn(inVertical)">
                                      <p:cBhvr>
                                        <p:cTn id="1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bg1"/>
          </a:solidFill>
        </p:spPr>
        <p:txBody>
          <a:bodyPr>
            <a:normAutofit fontScale="92500" lnSpcReduction="20000"/>
          </a:bodyPr>
          <a:lstStyle/>
          <a:p>
            <a:pPr marL="0" indent="0">
              <a:buNone/>
            </a:pPr>
            <a:r>
              <a:rPr lang="es-CO" sz="3000" dirty="0"/>
              <a:t>Pero sucede que con mayoría católica en la Corte Suprema, ¡el escenario histórico de los Estados Unidos de América esta listo para que esa nación acepte una ley dominical romana papal! </a:t>
            </a:r>
            <a:r>
              <a:rPr lang="es-CO" sz="3000" dirty="0" smtClean="0"/>
              <a:t> </a:t>
            </a:r>
          </a:p>
          <a:p>
            <a:pPr marL="400050" lvl="1" indent="0">
              <a:buNone/>
            </a:pPr>
            <a:r>
              <a:rPr lang="es-CO" dirty="0" smtClean="0"/>
              <a:t>Inclusive, el Concejo Mundial de iglesias, conformado por 348 iglesias, están buscando afanosamente la unidad con la iglesia Católica, y como ustedes saben, todas están unidas observando el Domingo como día de reposo.</a:t>
            </a:r>
          </a:p>
          <a:p>
            <a:pPr marL="400050" lvl="1" indent="0">
              <a:buNone/>
            </a:pPr>
            <a:r>
              <a:rPr lang="es-CO" sz="2800" dirty="0" smtClean="0"/>
              <a:t>El </a:t>
            </a:r>
            <a:r>
              <a:rPr lang="es-CO" sz="2800" dirty="0"/>
              <a:t>secretario general del Consejo Mundial de Iglesias (CMI), el reverendo Olav Fykse Tveit, se </a:t>
            </a:r>
            <a:r>
              <a:rPr lang="es-CO" sz="2800" dirty="0" smtClean="0"/>
              <a:t>ha reunidó </a:t>
            </a:r>
            <a:r>
              <a:rPr lang="es-CO" sz="2800" dirty="0"/>
              <a:t>con el Papa </a:t>
            </a:r>
            <a:r>
              <a:rPr lang="es-CO" sz="2800" dirty="0" smtClean="0"/>
              <a:t>Francisco.</a:t>
            </a:r>
            <a:endParaRPr lang="es-CO" sz="2800" dirty="0"/>
          </a:p>
          <a:p>
            <a:pPr marL="400050" lvl="1" indent="0">
              <a:buNone/>
            </a:pPr>
            <a:r>
              <a:rPr lang="es-CO" sz="2400" dirty="0" smtClean="0"/>
              <a:t>Entonces</a:t>
            </a:r>
            <a:r>
              <a:rPr lang="es-CO" sz="2400" dirty="0"/>
              <a:t>, aunque algún observador del sábado recurra a la Corte Suprema de esa nación para que se revise esa ley romana, no encontrará apoyo, porque no habrá oposición de parte de esa máxima instancia judicial por causa de su mayoría religiosa católica. ¡Porque en la actual Corte Suprema de los EE.UU. ya no hay nadie (ningún protestante) quien pueda “protestar” en su seno contra las imposiciones religiosas de Roma papal! </a:t>
            </a:r>
          </a:p>
        </p:txBody>
      </p:sp>
    </p:spTree>
    <p:extLst>
      <p:ext uri="{BB962C8B-B14F-4D97-AF65-F5344CB8AC3E}">
        <p14:creationId xmlns:p14="http://schemas.microsoft.com/office/powerpoint/2010/main" val="32396695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a:scene3d>
            <a:camera prst="orthographicFront"/>
            <a:lightRig rig="threePt" dir="t"/>
          </a:scene3d>
          <a:sp3d>
            <a:bevelT w="165100" prst="coolSlant"/>
          </a:sp3d>
        </p:spPr>
        <p:txBody>
          <a:bodyPr>
            <a:normAutofit/>
          </a:bodyPr>
          <a:lstStyle/>
          <a:p>
            <a:r>
              <a:rPr lang="es-CO" dirty="0" smtClean="0"/>
              <a:t>Como están las cosas, es </a:t>
            </a:r>
            <a:r>
              <a:rPr lang="es-CO" dirty="0"/>
              <a:t>de esperarse que no habrá oposición católica dentro de la Corte Suprema contra una ley que oficialice el domingo como día de descanso en esa nación. </a:t>
            </a:r>
            <a:endParaRPr lang="es-CO" dirty="0" smtClean="0"/>
          </a:p>
          <a:p>
            <a:pPr lvl="1"/>
            <a:endParaRPr lang="es-CO" dirty="0" smtClean="0"/>
          </a:p>
          <a:p>
            <a:pPr lvl="1"/>
            <a:r>
              <a:rPr lang="es-CO" dirty="0" smtClean="0"/>
              <a:t>Uno </a:t>
            </a:r>
            <a:r>
              <a:rPr lang="es-CO" dirty="0"/>
              <a:t>pudiera pensar que quizás los tres jueces judíos podrían oponerse, pero por un lado serían minoría y por otro lado no es de esperarse que se opongan, tomando en cuenta la premisa de su decisión reciente y unánime en favor del matrimonio homosexual y en contra de los mandatos bíblicos.</a:t>
            </a:r>
          </a:p>
          <a:p>
            <a:endParaRPr lang="es-CO" dirty="0"/>
          </a:p>
        </p:txBody>
      </p:sp>
    </p:spTree>
    <p:extLst>
      <p:ext uri="{BB962C8B-B14F-4D97-AF65-F5344CB8AC3E}">
        <p14:creationId xmlns:p14="http://schemas.microsoft.com/office/powerpoint/2010/main" val="124203229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solidFill>
            <a:schemeClr val="bg2"/>
          </a:solidFill>
          <a:scene3d>
            <a:camera prst="orthographicFront"/>
            <a:lightRig rig="threePt" dir="t"/>
          </a:scene3d>
          <a:sp3d>
            <a:bevelT w="165100" prst="coolSlant"/>
          </a:sp3d>
        </p:spPr>
        <p:txBody>
          <a:bodyPr>
            <a:normAutofit fontScale="85000" lnSpcReduction="10000"/>
          </a:bodyPr>
          <a:lstStyle/>
          <a:p>
            <a:pPr marL="0" indent="0">
              <a:buNone/>
            </a:pPr>
            <a:r>
              <a:rPr lang="es-CO" dirty="0" smtClean="0"/>
              <a:t>Observemos </a:t>
            </a:r>
            <a:r>
              <a:rPr lang="es-CO" dirty="0"/>
              <a:t>como cambiará la constelación de la Corte Suprema en los próximos años. ¿Quizás aumente el número de jueces católicos? ¿Quizás se nombra nuevamente un juez protestante? No lo sabemos. </a:t>
            </a:r>
            <a:endParaRPr lang="es-CO" dirty="0" smtClean="0"/>
          </a:p>
          <a:p>
            <a:pPr marL="400050" lvl="1" indent="0">
              <a:buNone/>
            </a:pPr>
            <a:endParaRPr lang="es-CO" dirty="0" smtClean="0"/>
          </a:p>
          <a:p>
            <a:pPr marL="400050" lvl="1" indent="0">
              <a:buNone/>
            </a:pPr>
            <a:r>
              <a:rPr lang="es-CO" dirty="0" smtClean="0">
                <a:solidFill>
                  <a:srgbClr val="FF0000"/>
                </a:solidFill>
              </a:rPr>
              <a:t>Y </a:t>
            </a:r>
            <a:r>
              <a:rPr lang="es-CO" dirty="0">
                <a:solidFill>
                  <a:srgbClr val="FF0000"/>
                </a:solidFill>
              </a:rPr>
              <a:t>aunque se nombre nuevamente un juez protestante, estaría por un lado en la minoría y por otro lado tampoco significaría que se oponga a una ley dominical, ya que casi todos los protestantes guardan en la actualidad el domingo romano, como día de descanso. </a:t>
            </a:r>
          </a:p>
          <a:p>
            <a:pPr marL="400050" lvl="1" indent="0">
              <a:buNone/>
            </a:pPr>
            <a:r>
              <a:rPr lang="es-CO" dirty="0" smtClean="0">
                <a:solidFill>
                  <a:srgbClr val="FF0000"/>
                </a:solidFill>
              </a:rPr>
              <a:t>Lo </a:t>
            </a:r>
            <a:r>
              <a:rPr lang="es-CO" dirty="0">
                <a:solidFill>
                  <a:srgbClr val="FF0000"/>
                </a:solidFill>
              </a:rPr>
              <a:t>que si sabemos, gracias a las profecías apocalípticas, es que en un cercano futuro esa nación eliminará la “separación de Iglesia y Estado” (de la primera enmienda de la Constitución de los Estados Unidos) y se dará el retorno a la Edad Media, en la cual la Iglesia Católica Romana dominó la política y el derecho; imponiendo sus dogmas y tradiciones. </a:t>
            </a:r>
          </a:p>
        </p:txBody>
      </p:sp>
    </p:spTree>
    <p:extLst>
      <p:ext uri="{BB962C8B-B14F-4D97-AF65-F5344CB8AC3E}">
        <p14:creationId xmlns:p14="http://schemas.microsoft.com/office/powerpoint/2010/main" val="10513914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b="1" dirty="0" smtClean="0"/>
              <a:t>Última advertencia</a:t>
            </a:r>
            <a:endParaRPr lang="es-CO" sz="5400" b="1" dirty="0"/>
          </a:p>
        </p:txBody>
      </p:sp>
      <p:sp>
        <p:nvSpPr>
          <p:cNvPr id="3" name="2 Marcador de contenido"/>
          <p:cNvSpPr>
            <a:spLocks noGrp="1"/>
          </p:cNvSpPr>
          <p:nvPr>
            <p:ph idx="1"/>
          </p:nvPr>
        </p:nvSpPr>
        <p:spPr>
          <a:xfrm>
            <a:off x="179512" y="1600200"/>
            <a:ext cx="8784976" cy="4781128"/>
          </a:xfrm>
          <a:solidFill>
            <a:schemeClr val="accent3">
              <a:lumMod val="20000"/>
              <a:lumOff val="80000"/>
            </a:schemeClr>
          </a:solidFill>
          <a:scene3d>
            <a:camera prst="orthographicFront"/>
            <a:lightRig rig="threePt" dir="t"/>
          </a:scene3d>
          <a:sp3d>
            <a:bevelT w="165100" prst="coolSlant"/>
          </a:sp3d>
        </p:spPr>
        <p:txBody>
          <a:bodyPr>
            <a:normAutofit fontScale="62500" lnSpcReduction="20000"/>
          </a:bodyPr>
          <a:lstStyle/>
          <a:p>
            <a:pPr marL="0" indent="0">
              <a:buNone/>
            </a:pPr>
            <a:r>
              <a:rPr lang="es-CO" sz="5100" b="1" dirty="0"/>
              <a:t>CONFERENCIA DEBATIRÁ</a:t>
            </a:r>
          </a:p>
          <a:p>
            <a:pPr marL="0" indent="0">
              <a:buNone/>
            </a:pPr>
            <a:r>
              <a:rPr lang="es-CO" sz="5100" b="1" dirty="0" smtClean="0"/>
              <a:t>DOMINGO </a:t>
            </a:r>
            <a:r>
              <a:rPr lang="es-CO" sz="5100" b="1" dirty="0"/>
              <a:t>COMO DÍA DE DESCANSO EN </a:t>
            </a:r>
            <a:r>
              <a:rPr lang="es-CO" sz="5100" b="1" dirty="0" smtClean="0"/>
              <a:t>EUROPA</a:t>
            </a:r>
            <a:endParaRPr lang="es-CO" sz="5100" b="1" dirty="0"/>
          </a:p>
          <a:p>
            <a:pPr marL="0" indent="0">
              <a:buNone/>
            </a:pPr>
            <a:endParaRPr lang="es-CO" dirty="0" smtClean="0"/>
          </a:p>
          <a:p>
            <a:pPr marL="0" indent="0">
              <a:buNone/>
            </a:pPr>
            <a:r>
              <a:rPr lang="es-CO" dirty="0" smtClean="0"/>
              <a:t>BRUSELAS.</a:t>
            </a:r>
          </a:p>
          <a:p>
            <a:pPr marL="0" indent="0">
              <a:buNone/>
            </a:pPr>
            <a:r>
              <a:rPr lang="es-CO" dirty="0" smtClean="0"/>
              <a:t>Miembros </a:t>
            </a:r>
            <a:r>
              <a:rPr lang="es-CO" dirty="0"/>
              <a:t>del Parlamento Europeo junto con la fundación Konrad-Adenauer anunciaron </a:t>
            </a:r>
            <a:r>
              <a:rPr lang="es-CO" dirty="0" smtClean="0"/>
              <a:t>una conferencia </a:t>
            </a:r>
            <a:r>
              <a:rPr lang="es-CO" dirty="0"/>
              <a:t>en la cual se tratará el tema de si se debe o no trabajar los domingos. Diversos estudios y normas anteriores señalan que este día como el de descanso, necesario además para la salud de las personas. </a:t>
            </a:r>
          </a:p>
          <a:p>
            <a:r>
              <a:rPr lang="es-CO" dirty="0"/>
              <a:t>Recientes estudios, han demostrado que existe una relación directa entre la salud y el día libre; además un día libre común para toda la sociedad permite a los trabajadores a pasar más tiempo en familia, o a dedicar el tiempo en actividades culturales, espirituales o sociales.</a:t>
            </a:r>
          </a:p>
          <a:p>
            <a:endParaRPr lang="es-CO" dirty="0"/>
          </a:p>
          <a:p>
            <a:r>
              <a:rPr lang="es-CO" dirty="0"/>
              <a:t>Un día libre a la semana sirve para reforzar la cohesión social de las sociedades, la cual ha disminuido debido a la crisis económica. </a:t>
            </a:r>
            <a:r>
              <a:rPr lang="es-CO" dirty="0">
                <a:solidFill>
                  <a:srgbClr val="FF0000"/>
                </a:solidFill>
              </a:rPr>
              <a:t>El descanso del día domingo debería ser considerado como un pilar para el modelo social </a:t>
            </a:r>
            <a:r>
              <a:rPr lang="es-CO" dirty="0" smtClean="0">
                <a:solidFill>
                  <a:srgbClr val="FF0000"/>
                </a:solidFill>
              </a:rPr>
              <a:t>europeo</a:t>
            </a:r>
            <a:r>
              <a:rPr lang="es-CO" dirty="0">
                <a:solidFill>
                  <a:srgbClr val="FF0000"/>
                </a:solidFill>
              </a:rPr>
              <a:t>.</a:t>
            </a:r>
          </a:p>
        </p:txBody>
      </p:sp>
    </p:spTree>
    <p:extLst>
      <p:ext uri="{BB962C8B-B14F-4D97-AF65-F5344CB8AC3E}">
        <p14:creationId xmlns:p14="http://schemas.microsoft.com/office/powerpoint/2010/main" val="39548338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barn(inVertical)">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40000"/>
              <a:lumOff val="60000"/>
            </a:schemeClr>
          </a:solidFill>
          <a:scene3d>
            <a:camera prst="orthographicFront"/>
            <a:lightRig rig="threePt" dir="t"/>
          </a:scene3d>
          <a:sp3d>
            <a:bevelT prst="slope"/>
          </a:sp3d>
        </p:spPr>
        <p:txBody>
          <a:bodyPr>
            <a:normAutofit fontScale="77500" lnSpcReduction="20000"/>
          </a:bodyPr>
          <a:lstStyle/>
          <a:p>
            <a:r>
              <a:rPr lang="es-CO" dirty="0"/>
              <a:t>En Europa se está produciendo una movilización para proteger el domingo en la que participa la Comisión de Conferencias Episcopales de la Unión Europea (COMECE). Como parte de esta movilización, se celebrará una conferencia en el Parlamento Europeo</a:t>
            </a:r>
            <a:r>
              <a:rPr lang="es-CO" dirty="0" smtClean="0"/>
              <a:t>.</a:t>
            </a:r>
          </a:p>
          <a:p>
            <a:r>
              <a:rPr lang="es-CO" dirty="0"/>
              <a:t>Después, varios estudios han demostrado que esta relación entre salud de los trabajadores y reposo dominical existe. «Además -</a:t>
            </a:r>
            <a:r>
              <a:rPr lang="es-CO"/>
              <a:t>afirma </a:t>
            </a:r>
            <a:r>
              <a:rPr lang="es-CO" smtClean="0"/>
              <a:t>la Unión </a:t>
            </a:r>
            <a:r>
              <a:rPr lang="es-CO" dirty="0" smtClean="0"/>
              <a:t>Europea-, </a:t>
            </a:r>
            <a:r>
              <a:rPr lang="es-CO" dirty="0">
                <a:solidFill>
                  <a:srgbClr val="FF0000"/>
                </a:solidFill>
              </a:rPr>
              <a:t>un día de descanso semanal común a toda la sociedad permite a las familias encontrarse y a los ciudadanos dedicarse a actividades culturales, espirituales y sociales». «El domingo -añade-, dado que permite mantener la cohesión de nuestras sociedades, especialmente sacudidas por la crisis económica, es un elemento valioso que conviene rehabilitar como pilar del modelo social europeo</a:t>
            </a:r>
            <a:r>
              <a:rPr lang="es-CO" dirty="0" smtClean="0">
                <a:solidFill>
                  <a:srgbClr val="FF0000"/>
                </a:solidFill>
              </a:rPr>
              <a:t>».</a:t>
            </a:r>
          </a:p>
          <a:p>
            <a:r>
              <a:rPr lang="es-CO" dirty="0">
                <a:solidFill>
                  <a:srgbClr val="FF0000"/>
                </a:solidFill>
              </a:rPr>
              <a:t>La Conferencia Europea por el Descanso Dominical en el Comercio pide que los </a:t>
            </a:r>
            <a:r>
              <a:rPr lang="es-CO" u="sng" dirty="0">
                <a:solidFill>
                  <a:srgbClr val="FF0000"/>
                </a:solidFill>
              </a:rPr>
              <a:t>Jefes de Estado y de Gobierno se impliquen en su defensa</a:t>
            </a:r>
          </a:p>
        </p:txBody>
      </p:sp>
    </p:spTree>
    <p:extLst>
      <p:ext uri="{BB962C8B-B14F-4D97-AF65-F5344CB8AC3E}">
        <p14:creationId xmlns:p14="http://schemas.microsoft.com/office/powerpoint/2010/main" val="5701727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908720"/>
            <a:ext cx="8229600" cy="5040560"/>
          </a:xfrm>
          <a:solidFill>
            <a:schemeClr val="bg2">
              <a:lumMod val="75000"/>
            </a:schemeClr>
          </a:solidFill>
          <a:scene3d>
            <a:camera prst="orthographicFront"/>
            <a:lightRig rig="threePt" dir="t"/>
          </a:scene3d>
          <a:sp3d>
            <a:bevelT w="165100" prst="coolSlant"/>
          </a:sp3d>
        </p:spPr>
        <p:txBody>
          <a:bodyPr>
            <a:normAutofit fontScale="92500"/>
          </a:bodyPr>
          <a:lstStyle/>
          <a:p>
            <a:pPr marL="0" indent="0" algn="ctr">
              <a:buNone/>
            </a:pPr>
            <a:r>
              <a:rPr lang="es-CO" dirty="0"/>
              <a:t>En el trascurso de esta Conferencia, más de 400 participantes acordaron hacer un llamamiento a los </a:t>
            </a:r>
            <a:r>
              <a:rPr lang="es-CO" u="sng" dirty="0"/>
              <a:t>jefes de estado y de gobierno para lograr que todos los ciudadanos y ciudadanas europeos disfruten del descanso dominical. </a:t>
            </a:r>
            <a:endParaRPr lang="es-CO" u="sng" dirty="0" smtClean="0"/>
          </a:p>
          <a:p>
            <a:pPr marL="0" indent="0" algn="ctr">
              <a:buNone/>
            </a:pPr>
            <a:endParaRPr lang="es-CO" dirty="0" smtClean="0"/>
          </a:p>
          <a:p>
            <a:pPr marL="0" indent="0" algn="ctr">
              <a:buNone/>
            </a:pPr>
            <a:r>
              <a:rPr lang="es-CO" dirty="0" smtClean="0"/>
              <a:t>“</a:t>
            </a:r>
            <a:r>
              <a:rPr lang="es-CO" dirty="0"/>
              <a:t>El descanso en domingos es de capital importancia para la salud de los trabajadores y trabajadoras, la </a:t>
            </a:r>
            <a:r>
              <a:rPr lang="es-CO" dirty="0" smtClean="0"/>
              <a:t>conciliación </a:t>
            </a:r>
            <a:r>
              <a:rPr lang="es-CO" dirty="0"/>
              <a:t>de su vida laboral y familiar y, en general, un valor para toda la sociedad”, señalan.</a:t>
            </a:r>
          </a:p>
        </p:txBody>
      </p:sp>
    </p:spTree>
    <p:extLst>
      <p:ext uri="{BB962C8B-B14F-4D97-AF65-F5344CB8AC3E}">
        <p14:creationId xmlns:p14="http://schemas.microsoft.com/office/powerpoint/2010/main" val="79281541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Autofit/>
          </a:bodyPr>
          <a:lstStyle/>
          <a:p>
            <a:r>
              <a:rPr lang="es-CO" sz="4000" b="1" dirty="0"/>
              <a:t>AVANZA LA LEY DOMINICAL</a:t>
            </a:r>
            <a:br>
              <a:rPr lang="es-CO" sz="4000" b="1" dirty="0"/>
            </a:br>
            <a:r>
              <a:rPr lang="es-CO" sz="4000" b="1" dirty="0"/>
              <a:t>EN ISRAEL</a:t>
            </a:r>
          </a:p>
        </p:txBody>
      </p:sp>
      <p:sp>
        <p:nvSpPr>
          <p:cNvPr id="3" name="2 Marcador de contenido"/>
          <p:cNvSpPr>
            <a:spLocks noGrp="1"/>
          </p:cNvSpPr>
          <p:nvPr>
            <p:ph idx="1"/>
          </p:nvPr>
        </p:nvSpPr>
        <p:spPr>
          <a:xfrm>
            <a:off x="457200" y="1600200"/>
            <a:ext cx="8229600" cy="4853136"/>
          </a:xfrm>
          <a:solidFill>
            <a:schemeClr val="accent3">
              <a:lumMod val="40000"/>
              <a:lumOff val="60000"/>
            </a:schemeClr>
          </a:solidFill>
          <a:scene3d>
            <a:camera prst="orthographicFront"/>
            <a:lightRig rig="threePt" dir="t"/>
          </a:scene3d>
          <a:sp3d>
            <a:bevelT w="165100" prst="coolSlant"/>
          </a:sp3d>
        </p:spPr>
        <p:txBody>
          <a:bodyPr/>
          <a:lstStyle/>
          <a:p>
            <a:pPr marL="0" indent="0" algn="ctr">
              <a:buNone/>
            </a:pPr>
            <a:r>
              <a:rPr lang="es-CO" dirty="0"/>
              <a:t>El primer ministro de Israel, </a:t>
            </a:r>
            <a:r>
              <a:rPr lang="es-CO" dirty="0" smtClean="0"/>
              <a:t>Benjamín </a:t>
            </a:r>
            <a:r>
              <a:rPr lang="es-CO" dirty="0"/>
              <a:t>Netanyahu, ordenó estudiar la posibilidad de reducir la jornada laboral a cuatro días y medio y ampliar el fin de semana en un día, declarando festivo el domingo que en la actualidad es laborable.</a:t>
            </a:r>
          </a:p>
          <a:p>
            <a:pPr marL="0" indent="0" algn="ctr">
              <a:buNone/>
            </a:pPr>
            <a:endParaRPr lang="es-CO" dirty="0" smtClean="0"/>
          </a:p>
          <a:p>
            <a:pPr marL="0" indent="0" algn="ctr">
              <a:buNone/>
            </a:pPr>
            <a:r>
              <a:rPr lang="es-CO" dirty="0" smtClean="0"/>
              <a:t>Shalom </a:t>
            </a:r>
            <a:r>
              <a:rPr lang="es-CO" dirty="0"/>
              <a:t>dijo que el cambio sería bueno para la economía de Israel.</a:t>
            </a:r>
          </a:p>
          <a:p>
            <a:endParaRPr lang="es-CO" dirty="0"/>
          </a:p>
        </p:txBody>
      </p:sp>
    </p:spTree>
    <p:extLst>
      <p:ext uri="{BB962C8B-B14F-4D97-AF65-F5344CB8AC3E}">
        <p14:creationId xmlns:p14="http://schemas.microsoft.com/office/powerpoint/2010/main" val="249332197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rmAutofit/>
          </a:bodyPr>
          <a:lstStyle/>
          <a:p>
            <a:r>
              <a:rPr lang="es-CO" sz="4800" b="1" dirty="0"/>
              <a:t>EL ESPÍRITU DE PROFECÍA DICE</a:t>
            </a:r>
            <a:r>
              <a:rPr lang="es-CO" sz="4800" b="1" dirty="0" smtClean="0"/>
              <a:t>:</a:t>
            </a:r>
            <a:endParaRPr lang="es-CO" sz="4800" b="1" dirty="0"/>
          </a:p>
        </p:txBody>
      </p:sp>
      <p:sp>
        <p:nvSpPr>
          <p:cNvPr id="3" name="2 Marcador de contenido"/>
          <p:cNvSpPr>
            <a:spLocks noGrp="1"/>
          </p:cNvSpPr>
          <p:nvPr>
            <p:ph idx="1"/>
          </p:nvPr>
        </p:nvSpPr>
        <p:spPr>
          <a:xfrm>
            <a:off x="457200" y="1600200"/>
            <a:ext cx="8229600" cy="4925144"/>
          </a:xfrm>
          <a:solidFill>
            <a:schemeClr val="accent3">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smtClean="0"/>
              <a:t>“</a:t>
            </a:r>
            <a:r>
              <a:rPr lang="es-CO" dirty="0"/>
              <a:t>Satanás pone su interpretación sobre los eventos, y ellos piensan, como él quiere que lo hagan, </a:t>
            </a:r>
            <a:r>
              <a:rPr lang="es-CO" u="sng" dirty="0"/>
              <a:t>que las calamidades que llenan la tierra son un resultado de la violación del domingo</a:t>
            </a:r>
            <a:r>
              <a:rPr lang="es-CO" dirty="0"/>
              <a:t>. Pensando apaciguar la ira de Dios, estos hombres influyentes promulgan leyes imponiendo la observancia del domingo” </a:t>
            </a:r>
            <a:r>
              <a:rPr lang="es-CO" dirty="0">
                <a:solidFill>
                  <a:srgbClr val="FF0000"/>
                </a:solidFill>
              </a:rPr>
              <a:t>(EÚD, 132-3). </a:t>
            </a:r>
          </a:p>
          <a:p>
            <a:pPr marL="0" indent="0" algn="ctr">
              <a:buNone/>
            </a:pPr>
            <a:endParaRPr lang="es-CO" dirty="0" smtClean="0"/>
          </a:p>
          <a:p>
            <a:pPr marL="0" indent="0" algn="ctr">
              <a:buNone/>
            </a:pPr>
            <a:r>
              <a:rPr lang="es-CO" dirty="0" smtClean="0"/>
              <a:t>"</a:t>
            </a:r>
            <a:r>
              <a:rPr lang="es-CO" dirty="0"/>
              <a:t>Esa misma clase de gente asegura que la </a:t>
            </a:r>
            <a:r>
              <a:rPr lang="es-CO" u="sng" dirty="0"/>
              <a:t>corrupción que se va generalizando más y más, debe achacarse en gran parte a la violación del así llamado ‘día del Señor’ (domingo)</a:t>
            </a:r>
            <a:r>
              <a:rPr lang="es-CO" dirty="0"/>
              <a:t>, y que si se hiciese obligatoria la observancia de este día, mejoraría en gran manera la moralidad social” </a:t>
            </a:r>
            <a:r>
              <a:rPr lang="es-CO" dirty="0">
                <a:solidFill>
                  <a:srgbClr val="FF0000"/>
                </a:solidFill>
              </a:rPr>
              <a:t>(CS, 644). </a:t>
            </a:r>
          </a:p>
          <a:p>
            <a:endParaRPr lang="es-CO" dirty="0">
              <a:solidFill>
                <a:srgbClr val="FF0000"/>
              </a:solidFill>
            </a:endParaRPr>
          </a:p>
        </p:txBody>
      </p:sp>
    </p:spTree>
    <p:extLst>
      <p:ext uri="{BB962C8B-B14F-4D97-AF65-F5344CB8AC3E}">
        <p14:creationId xmlns:p14="http://schemas.microsoft.com/office/powerpoint/2010/main" val="28886753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a:t>“La circunstancia de que un movimiento encaminado a establecer un error esté ligado con una obra buena en sí misma, no es un argumento a favor del error. Podemos encubrir un veneno mezclándolo con un alimento sano pero no por eso cambiamos su naturaleza. Por el contrario, lo hacemos más peligroso, pues se lo tomará con menos recelo. </a:t>
            </a:r>
            <a:endParaRPr lang="es-CO" dirty="0" smtClean="0"/>
          </a:p>
          <a:p>
            <a:pPr marL="0" indent="0" algn="ctr">
              <a:buNone/>
            </a:pPr>
            <a:endParaRPr lang="es-CO" dirty="0" smtClean="0"/>
          </a:p>
          <a:p>
            <a:pPr marL="0" indent="0" algn="ctr">
              <a:buNone/>
            </a:pPr>
            <a:r>
              <a:rPr lang="es-CO" dirty="0" smtClean="0"/>
              <a:t>Una </a:t>
            </a:r>
            <a:r>
              <a:rPr lang="es-CO" dirty="0"/>
              <a:t>de las trampas de Satanás consiste en mezclar con el error una porción suficiente de verdad para cohonestar aquél. Los jefes del movimiento a favor del domingo pueden propagar reformas que el pueblo necesita, principios que estén en armonía con la Biblia; pero mientras mezclen con ellas algún requisito en pugna con la ley de Dios, los siervos de Dios no pueden unirse a ellos” </a:t>
            </a:r>
            <a:r>
              <a:rPr lang="es-CO" dirty="0">
                <a:solidFill>
                  <a:srgbClr val="FF0000"/>
                </a:solidFill>
              </a:rPr>
              <a:t>(CS, 644-5). </a:t>
            </a:r>
          </a:p>
          <a:p>
            <a:endParaRPr lang="es-CO" dirty="0"/>
          </a:p>
          <a:p>
            <a:endParaRPr lang="es-CO" dirty="0"/>
          </a:p>
          <a:p>
            <a:endParaRPr lang="es-CO" dirty="0"/>
          </a:p>
        </p:txBody>
      </p:sp>
    </p:spTree>
    <p:extLst>
      <p:ext uri="{BB962C8B-B14F-4D97-AF65-F5344CB8AC3E}">
        <p14:creationId xmlns:p14="http://schemas.microsoft.com/office/powerpoint/2010/main" val="12164999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lumMod val="85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a:t>Se declarará que los hombres ofenden a Dios al violar el descanso del domingo; que este pecado ha atraído calamidades que no concluirán hasta que la observancia del domingo no sea estrictamente obligatoria; y que los que proclaman la vigencia del cuarto mandamiento, haciendo con ello que se pierda el respeto debido al domingo y rechazando el favor divino, turban al pueblo y alejan la prosperidad temporal” </a:t>
            </a:r>
            <a:r>
              <a:rPr lang="es-CO" dirty="0">
                <a:solidFill>
                  <a:srgbClr val="FF0000"/>
                </a:solidFill>
              </a:rPr>
              <a:t>(CS, 647-8). </a:t>
            </a:r>
          </a:p>
          <a:p>
            <a:endParaRPr lang="es-CO" dirty="0" smtClean="0"/>
          </a:p>
          <a:p>
            <a:pPr marL="0" indent="0" algn="ctr">
              <a:buNone/>
            </a:pPr>
            <a:r>
              <a:rPr lang="es-CO" dirty="0" smtClean="0"/>
              <a:t>“</a:t>
            </a:r>
            <a:r>
              <a:rPr lang="es-CO" dirty="0"/>
              <a:t>El fin, el fin viene sobre los cuatro extremos del país… Desastre tras desastre viene. Viene el fin, el fin viene. Se ha despertado contra ti. Ya viene. La condenación viene sobre ti, oh habitante del país. El tiempo viene, cerca está el día. Día de alboroto, y no de alegría…” </a:t>
            </a:r>
            <a:r>
              <a:rPr lang="es-CO" dirty="0">
                <a:solidFill>
                  <a:srgbClr val="FF0000"/>
                </a:solidFill>
              </a:rPr>
              <a:t>(</a:t>
            </a:r>
            <a:r>
              <a:rPr lang="es-CO" dirty="0" smtClean="0">
                <a:solidFill>
                  <a:srgbClr val="FF0000"/>
                </a:solidFill>
              </a:rPr>
              <a:t>Eze. </a:t>
            </a:r>
            <a:r>
              <a:rPr lang="es-CO" dirty="0">
                <a:solidFill>
                  <a:srgbClr val="FF0000"/>
                </a:solidFill>
              </a:rPr>
              <a:t>7:1,5-7). </a:t>
            </a:r>
          </a:p>
          <a:p>
            <a:endParaRPr lang="es-CO" dirty="0"/>
          </a:p>
        </p:txBody>
      </p:sp>
    </p:spTree>
    <p:extLst>
      <p:ext uri="{BB962C8B-B14F-4D97-AF65-F5344CB8AC3E}">
        <p14:creationId xmlns:p14="http://schemas.microsoft.com/office/powerpoint/2010/main" val="1098888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accent4">
              <a:lumMod val="60000"/>
              <a:lumOff val="40000"/>
            </a:schemeClr>
          </a:solidFill>
          <a:scene3d>
            <a:camera prst="orthographicFront"/>
            <a:lightRig rig="threePt" dir="t"/>
          </a:scene3d>
          <a:sp3d>
            <a:bevelT w="165100" prst="coolSlant"/>
          </a:sp3d>
        </p:spPr>
        <p:txBody>
          <a:bodyPr>
            <a:normAutofit/>
          </a:bodyPr>
          <a:lstStyle/>
          <a:p>
            <a:pPr marL="0" indent="0" algn="ctr">
              <a:buNone/>
            </a:pPr>
            <a:r>
              <a:rPr lang="es-CO" dirty="0"/>
              <a:t>"La mayor necesidad del mundo es la de hombres que no se vendan ni se compren; hombres que sean sinceros y honrados en lo más íntimo de sus almas; hombres que no teman dar al pecado el nombre que le corresponde; hombres cuya conciencia sea tan leal al deber como la brújula al polo; hombres que se mantengan de parte de la justicia aunque se desplomen los cielos". </a:t>
            </a:r>
            <a:endParaRPr lang="es-CO" dirty="0" smtClean="0"/>
          </a:p>
          <a:p>
            <a:pPr marL="0" indent="0" algn="ctr">
              <a:buNone/>
            </a:pPr>
            <a:r>
              <a:rPr lang="es-CO" u="sng" dirty="0" smtClean="0"/>
              <a:t>Ellen </a:t>
            </a:r>
            <a:r>
              <a:rPr lang="es-CO" u="sng" dirty="0"/>
              <a:t>G. White</a:t>
            </a:r>
            <a:r>
              <a:rPr lang="es-CO" dirty="0"/>
              <a:t>.</a:t>
            </a:r>
          </a:p>
        </p:txBody>
      </p:sp>
    </p:spTree>
    <p:extLst>
      <p:ext uri="{BB962C8B-B14F-4D97-AF65-F5344CB8AC3E}">
        <p14:creationId xmlns:p14="http://schemas.microsoft.com/office/powerpoint/2010/main" val="1546262035"/>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912</TotalTime>
  <Words>3989</Words>
  <Application>Microsoft Office PowerPoint</Application>
  <PresentationFormat>Presentación en pantalla (4:3)</PresentationFormat>
  <Paragraphs>152</Paragraphs>
  <Slides>31</Slides>
  <Notes>0</Notes>
  <HiddenSlides>0</HiddenSlides>
  <MMClips>0</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Tema de Office</vt:lpstr>
      <vt:lpstr>LA CORTE SUPREMA DE LOS EU, LISTA PARA APROBAR UNA LEY DOMINICAL</vt:lpstr>
      <vt:lpstr>LA CORTE SUPREMA DE LOS EU, LISTA PARA APROBAR UNA LEY DOMINICAL</vt:lpstr>
      <vt:lpstr>Presentación de PowerPoint</vt:lpstr>
      <vt:lpstr>Presentación de PowerPoint</vt:lpstr>
      <vt:lpstr>En la foto, el edificio de la suprema corte, y los nueve jueces en sesión.</vt:lpstr>
      <vt:lpstr>Presentación de PowerPoint</vt:lpstr>
      <vt:lpstr>Presentación de PowerPoint</vt:lpstr>
      <vt:lpstr>Presentación de PowerPoint</vt:lpstr>
      <vt:lpstr>Presentación de PowerPoint</vt:lpstr>
      <vt:lpstr>Presentación de PowerPoint</vt:lpstr>
      <vt:lpstr>EU y el Vaticano unidos con un salo propósito:  Establecer La Ley Dominical.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Para reflexionar:</vt:lpstr>
      <vt:lpstr>Presentación de PowerPoint</vt:lpstr>
      <vt:lpstr>Presentación de PowerPoint</vt:lpstr>
      <vt:lpstr>Presentación de PowerPoint</vt:lpstr>
      <vt:lpstr>Presentación de PowerPoint</vt:lpstr>
      <vt:lpstr>Última advertencia</vt:lpstr>
      <vt:lpstr>Presentación de PowerPoint</vt:lpstr>
      <vt:lpstr>Presentación de PowerPoint</vt:lpstr>
      <vt:lpstr>AVANZA LA LEY DOMINICAL EN ISRAEL</vt:lpstr>
      <vt:lpstr>EL ESPÍRITU DE PROFECÍA DICE:</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CORTE SUPREMA DE LOS EU, LISTA PARA APROBAR LA LEY DOMINICAL</dc:title>
  <dc:creator>HUMBERTO</dc:creator>
  <cp:lastModifiedBy>TEMAS DE FE</cp:lastModifiedBy>
  <cp:revision>98</cp:revision>
  <dcterms:created xsi:type="dcterms:W3CDTF">2016-04-20T04:55:28Z</dcterms:created>
  <dcterms:modified xsi:type="dcterms:W3CDTF">2016-04-24T18:54:47Z</dcterms:modified>
</cp:coreProperties>
</file>